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</p:sldMasterIdLst>
  <p:notesMasterIdLst>
    <p:notesMasterId r:id="rId36"/>
  </p:notesMasterIdLst>
  <p:sldIdLst>
    <p:sldId id="256" r:id="rId2"/>
    <p:sldId id="257" r:id="rId3"/>
    <p:sldId id="274" r:id="rId4"/>
    <p:sldId id="275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59" r:id="rId15"/>
    <p:sldId id="286" r:id="rId16"/>
    <p:sldId id="267" r:id="rId17"/>
    <p:sldId id="268" r:id="rId18"/>
    <p:sldId id="260" r:id="rId19"/>
    <p:sldId id="287" r:id="rId20"/>
    <p:sldId id="288" r:id="rId21"/>
    <p:sldId id="271" r:id="rId22"/>
    <p:sldId id="261" r:id="rId23"/>
    <p:sldId id="263" r:id="rId24"/>
    <p:sldId id="262" r:id="rId25"/>
    <p:sldId id="290" r:id="rId26"/>
    <p:sldId id="291" r:id="rId27"/>
    <p:sldId id="292" r:id="rId28"/>
    <p:sldId id="293" r:id="rId29"/>
    <p:sldId id="264" r:id="rId30"/>
    <p:sldId id="266" r:id="rId31"/>
    <p:sldId id="269" r:id="rId32"/>
    <p:sldId id="270" r:id="rId33"/>
    <p:sldId id="272" r:id="rId34"/>
    <p:sldId id="294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30" d="100"/>
          <a:sy n="130" d="100"/>
        </p:scale>
        <p:origin x="-990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CE241-E268-8C45-897D-16FB3810A602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00148-5F96-A641-85CB-6627FA8DE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54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00148-5F96-A641-85CB-6627FA8DE0A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3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i-FI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2F9A9339-5E98-164B-9B73-571194B80664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9339-5E98-164B-9B73-571194B80664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B7D1-F095-7847-83EE-98FE226AB98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9339-5E98-164B-9B73-571194B80664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B7D1-F095-7847-83EE-98FE226AB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9339-5E98-164B-9B73-571194B80664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B7D1-F095-7847-83EE-98FE226AB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2F9A9339-5E98-164B-9B73-571194B80664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fi-FI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2F9A9339-5E98-164B-9B73-571194B80664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B7D1-F095-7847-83EE-98FE226AB98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fi-FI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9339-5E98-164B-9B73-571194B80664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B7D1-F095-7847-83EE-98FE226AB98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9A9339-5E98-164B-9B73-571194B80664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B7D1-F095-7847-83EE-98FE226AB9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i-FI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i-FI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9A9339-5E98-164B-9B73-571194B80664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B7D1-F095-7847-83EE-98FE226AB9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i-FI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i-FI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i-FI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fi-FI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2F9A9339-5E98-164B-9B73-571194B80664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B7D1-F095-7847-83EE-98FE226AB98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i-FI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i-FI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9339-5E98-164B-9B73-571194B80664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B7D1-F095-7847-83EE-98FE226AB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9339-5E98-164B-9B73-571194B80664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B7D1-F095-7847-83EE-98FE226AB9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fi-FI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9339-5E98-164B-9B73-571194B80664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B7D1-F095-7847-83EE-98FE226AB9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fi-FI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9339-5E98-164B-9B73-571194B80664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B7D1-F095-7847-83EE-98FE226AB9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i-FI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2F9A9339-5E98-164B-9B73-571194B80664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i-FI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i-FI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i-FI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2F9A9339-5E98-164B-9B73-571194B80664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BEC8B7D1-F095-7847-83EE-98FE226AB98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9339-5E98-164B-9B73-571194B80664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B7D1-F095-7847-83EE-98FE226AB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9339-5E98-164B-9B73-571194B80664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B7D1-F095-7847-83EE-98FE226AB98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9339-5E98-164B-9B73-571194B80664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BEC8B7D1-F095-7847-83EE-98FE226AB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9339-5E98-164B-9B73-571194B80664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B7D1-F095-7847-83EE-98FE226AB98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i-FI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F9A9339-5E98-164B-9B73-571194B80664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BEC8B7D1-F095-7847-83EE-98FE226AB98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oc.fi/huippu-urheilu/tukipalvelut/urheilijan_ravitsemus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4046" y="4624667"/>
            <a:ext cx="5494338" cy="1339411"/>
          </a:xfrm>
        </p:spPr>
        <p:txBody>
          <a:bodyPr>
            <a:normAutofit/>
          </a:bodyPr>
          <a:lstStyle/>
          <a:p>
            <a:r>
              <a:rPr lang="en-US" dirty="0" err="1" smtClean="0"/>
              <a:t>Miten</a:t>
            </a:r>
            <a:r>
              <a:rPr lang="en-US" dirty="0" smtClean="0"/>
              <a:t> ja </a:t>
            </a:r>
            <a:r>
              <a:rPr lang="en-US" dirty="0" err="1" smtClean="0"/>
              <a:t>mitä</a:t>
            </a:r>
            <a:r>
              <a:rPr lang="en-US" dirty="0" smtClean="0"/>
              <a:t> </a:t>
            </a:r>
            <a:r>
              <a:rPr lang="en-US" dirty="0" err="1" smtClean="0"/>
              <a:t>urheilijan</a:t>
            </a:r>
            <a:r>
              <a:rPr lang="en-US" dirty="0" smtClean="0"/>
              <a:t> </a:t>
            </a:r>
            <a:r>
              <a:rPr lang="en-US" dirty="0" err="1" smtClean="0"/>
              <a:t>tulisi</a:t>
            </a:r>
            <a:r>
              <a:rPr lang="en-US" dirty="0" smtClean="0"/>
              <a:t> </a:t>
            </a:r>
            <a:r>
              <a:rPr lang="en-US" dirty="0" err="1" smtClean="0"/>
              <a:t>syödä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4046" y="5467889"/>
            <a:ext cx="4656326" cy="993196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err="1" smtClean="0"/>
              <a:t>Korson</a:t>
            </a:r>
            <a:r>
              <a:rPr lang="en-US" dirty="0" smtClean="0"/>
              <a:t> </a:t>
            </a:r>
            <a:r>
              <a:rPr lang="en-US" dirty="0" err="1" smtClean="0"/>
              <a:t>Kaiku</a:t>
            </a:r>
            <a:r>
              <a:rPr lang="en-US" dirty="0"/>
              <a:t> </a:t>
            </a:r>
            <a:r>
              <a:rPr lang="en-US" dirty="0" smtClean="0"/>
              <a:t>17.11.2015</a:t>
            </a:r>
          </a:p>
          <a:p>
            <a:r>
              <a:rPr lang="en-US" dirty="0"/>
              <a:t>Noora Kanerva (FT, ETM</a:t>
            </a:r>
            <a:r>
              <a:rPr lang="en-US" dirty="0" smtClean="0"/>
              <a:t>) </a:t>
            </a:r>
          </a:p>
          <a:p>
            <a:r>
              <a:rPr lang="en-US" dirty="0" err="1"/>
              <a:t>E</a:t>
            </a:r>
            <a:r>
              <a:rPr lang="en-US" dirty="0" err="1" smtClean="0"/>
              <a:t>rikoistutkija</a:t>
            </a:r>
            <a:endParaRPr lang="en-US" dirty="0"/>
          </a:p>
          <a:p>
            <a:r>
              <a:rPr lang="en-US" dirty="0" err="1" smtClean="0"/>
              <a:t>Terveyden</a:t>
            </a:r>
            <a:r>
              <a:rPr lang="en-US" dirty="0" smtClean="0"/>
              <a:t> ja </a:t>
            </a:r>
            <a:r>
              <a:rPr lang="en-US" dirty="0" err="1" smtClean="0"/>
              <a:t>hyvinvoinnin</a:t>
            </a:r>
            <a:r>
              <a:rPr lang="en-US" dirty="0" smtClean="0"/>
              <a:t> </a:t>
            </a:r>
            <a:r>
              <a:rPr lang="en-US" dirty="0" err="1" smtClean="0"/>
              <a:t>laitos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8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7019925" y="5373688"/>
            <a:ext cx="2016125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i-FI" smtClean="0">
                <a:solidFill>
                  <a:schemeClr val="tx2"/>
                </a:solidFill>
              </a:rPr>
              <a:t>Lähde: Suomen Olympiakomitea: www.noc.fi</a:t>
            </a:r>
          </a:p>
        </p:txBody>
      </p:sp>
      <p:pic>
        <p:nvPicPr>
          <p:cNvPr id="18435" name="Content Placeholder 3" descr="aerobinen liikunta.gi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402" y="262267"/>
            <a:ext cx="4968875" cy="3411538"/>
          </a:xfrm>
          <a:noFill/>
        </p:spPr>
      </p:pic>
      <p:pic>
        <p:nvPicPr>
          <p:cNvPr id="18436" name="Picture 4" descr="teho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02" y="3578784"/>
            <a:ext cx="4882248" cy="318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29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68313" y="687966"/>
            <a:ext cx="8229600" cy="819976"/>
          </a:xfrm>
        </p:spPr>
        <p:txBody>
          <a:bodyPr/>
          <a:lstStyle/>
          <a:p>
            <a:r>
              <a:rPr lang="fi-FI" altLang="fi-FI" dirty="0" smtClean="0"/>
              <a:t>Energiankulutus</a:t>
            </a:r>
            <a:endParaRPr lang="en-US" altLang="fi-FI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2476" y="1945842"/>
            <a:ext cx="8229600" cy="4455693"/>
          </a:xfrm>
        </p:spPr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fi-FI" sz="2400" dirty="0" smtClean="0"/>
              <a:t>Tunnin </a:t>
            </a:r>
            <a:r>
              <a:rPr lang="fi-FI" sz="2400" dirty="0" smtClean="0"/>
              <a:t>liikunta: 200-500 </a:t>
            </a:r>
            <a:r>
              <a:rPr lang="fi-FI" sz="2400" dirty="0" err="1" smtClean="0"/>
              <a:t>kcal</a:t>
            </a:r>
            <a:r>
              <a:rPr lang="fi-FI" sz="2400" dirty="0" smtClean="0"/>
              <a:t> </a:t>
            </a:r>
            <a:r>
              <a:rPr lang="fi-FI" sz="2400" dirty="0" smtClean="0"/>
              <a:t>-&gt; suurempi kulutus edellyttää kovaa </a:t>
            </a:r>
            <a:r>
              <a:rPr lang="fi-FI" sz="2400" dirty="0" smtClean="0"/>
              <a:t>tehoa </a:t>
            </a:r>
            <a:r>
              <a:rPr lang="fi-FI" sz="2400" dirty="0" smtClean="0"/>
              <a:t>ja hyvää kuntoa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i-FI" sz="2400" b="1" dirty="0" smtClean="0"/>
              <a:t>Liikkumisen tehoa ilmaistaan </a:t>
            </a:r>
            <a:r>
              <a:rPr lang="fi-FI" sz="2400" b="1" dirty="0" err="1" smtClean="0"/>
              <a:t>MET-kertoimella</a:t>
            </a:r>
            <a:r>
              <a:rPr lang="fi-FI" sz="2400" dirty="0" smtClean="0"/>
              <a:t>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i-FI" sz="2400" dirty="0" smtClean="0"/>
              <a:t>Yksilöiden paino vaihtelee -&gt; energiankulutus aikayksikköä kohden (</a:t>
            </a:r>
            <a:r>
              <a:rPr lang="fi-FI" sz="2400" dirty="0" err="1" smtClean="0"/>
              <a:t>kcal</a:t>
            </a:r>
            <a:r>
              <a:rPr lang="fi-FI" sz="2400" dirty="0" smtClean="0"/>
              <a:t>/min) ei kerro liikkumisen tehosta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i-FI" sz="2400" dirty="0" smtClean="0"/>
              <a:t>Fyysisen aktiivisuuden </a:t>
            </a:r>
            <a:r>
              <a:rPr lang="fi-FI" sz="2400" dirty="0" err="1" smtClean="0"/>
              <a:t>MET-kerroin</a:t>
            </a:r>
            <a:r>
              <a:rPr lang="fi-FI" sz="2400" dirty="0" smtClean="0"/>
              <a:t> </a:t>
            </a:r>
            <a:r>
              <a:rPr lang="fi-FI" sz="2400" dirty="0" smtClean="0"/>
              <a:t>="</a:t>
            </a:r>
            <a:r>
              <a:rPr lang="fi-FI" sz="2400" dirty="0" err="1" smtClean="0"/>
              <a:t>metabolic</a:t>
            </a:r>
            <a:r>
              <a:rPr lang="fi-FI" sz="2400" dirty="0" smtClean="0"/>
              <a:t> </a:t>
            </a:r>
            <a:r>
              <a:rPr lang="fi-FI" sz="2400" dirty="0" err="1" smtClean="0"/>
              <a:t>equivalent</a:t>
            </a:r>
            <a:r>
              <a:rPr lang="fi-FI" sz="2400" dirty="0" smtClean="0"/>
              <a:t>" tai "</a:t>
            </a:r>
            <a:r>
              <a:rPr lang="fi-FI" sz="2400" dirty="0" err="1" smtClean="0"/>
              <a:t>metabolic</a:t>
            </a:r>
            <a:r>
              <a:rPr lang="fi-FI" sz="2400" dirty="0" smtClean="0"/>
              <a:t> </a:t>
            </a:r>
            <a:r>
              <a:rPr lang="fi-FI" sz="2400" dirty="0" err="1" smtClean="0"/>
              <a:t>energy</a:t>
            </a:r>
            <a:r>
              <a:rPr lang="fi-FI" sz="2400" dirty="0" smtClean="0"/>
              <a:t> </a:t>
            </a:r>
            <a:r>
              <a:rPr lang="fi-FI" sz="2400" dirty="0" err="1" smtClean="0"/>
              <a:t>turnover</a:t>
            </a:r>
            <a:r>
              <a:rPr lang="fi-FI" sz="2400" dirty="0" smtClean="0"/>
              <a:t>"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i-FI" sz="2400" dirty="0"/>
              <a:t>M</a:t>
            </a:r>
            <a:r>
              <a:rPr lang="fi-FI" sz="2400" dirty="0" smtClean="0"/>
              <a:t>ontako </a:t>
            </a:r>
            <a:r>
              <a:rPr lang="fi-FI" sz="2400" dirty="0" smtClean="0"/>
              <a:t>kertaa enemmän </a:t>
            </a:r>
            <a:r>
              <a:rPr lang="fi-FI" sz="2400" b="1" dirty="0" smtClean="0"/>
              <a:t>lepotilaan</a:t>
            </a:r>
            <a:r>
              <a:rPr lang="fi-FI" sz="2400" dirty="0" smtClean="0"/>
              <a:t> verrattuna energiaa kuluu </a:t>
            </a:r>
          </a:p>
          <a:p>
            <a:pPr marL="0" indent="0">
              <a:buNone/>
              <a:defRPr/>
            </a:pPr>
            <a:r>
              <a:rPr lang="fi-FI" sz="2400" dirty="0" smtClean="0">
                <a:sym typeface="Wingdings" panose="05000000000000000000" pitchFamily="2" charset="2"/>
              </a:rPr>
              <a:t>	</a:t>
            </a:r>
            <a:r>
              <a:rPr lang="fi-FI" sz="2400" dirty="0" smtClean="0"/>
              <a:t> lepotilassa 1 MET = </a:t>
            </a:r>
            <a:r>
              <a:rPr lang="fi-FI" sz="2400" dirty="0" smtClean="0"/>
              <a:t>60 </a:t>
            </a:r>
            <a:r>
              <a:rPr lang="fi-FI" sz="2400" dirty="0" err="1" smtClean="0"/>
              <a:t>kcal/h</a:t>
            </a:r>
            <a:r>
              <a:rPr lang="fi-FI" sz="2400" dirty="0"/>
              <a:t> </a:t>
            </a:r>
            <a:r>
              <a:rPr lang="fi-FI" sz="2400" dirty="0" smtClean="0">
                <a:sym typeface="Wingdings" panose="05000000000000000000" pitchFamily="2" charset="2"/>
              </a:rPr>
              <a:t></a:t>
            </a:r>
            <a:r>
              <a:rPr lang="fi-FI" sz="2400" dirty="0" smtClean="0"/>
              <a:t> 5 MET</a:t>
            </a:r>
            <a:r>
              <a:rPr lang="fi-FI" sz="2400" dirty="0"/>
              <a:t> </a:t>
            </a:r>
            <a:r>
              <a:rPr lang="fi-FI" sz="2400" dirty="0" smtClean="0"/>
              <a:t>= 300 </a:t>
            </a:r>
            <a:r>
              <a:rPr lang="fi-FI" sz="2400" dirty="0" err="1" smtClean="0"/>
              <a:t>kcal/h</a:t>
            </a:r>
            <a:endParaRPr lang="fi-FI" sz="2400" dirty="0" smtClean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i-FI" sz="2400" dirty="0" smtClean="0"/>
              <a:t>Vapaa-ajan harrastusten fyysinen rasittavuus </a:t>
            </a:r>
            <a:r>
              <a:rPr lang="fi-FI" sz="2400" dirty="0" smtClean="0"/>
              <a:t>2 - </a:t>
            </a:r>
            <a:r>
              <a:rPr lang="fi-FI" sz="2400" dirty="0" smtClean="0"/>
              <a:t>7 </a:t>
            </a:r>
            <a:r>
              <a:rPr lang="fi-FI" sz="2400" dirty="0" smtClean="0"/>
              <a:t>MET</a:t>
            </a:r>
          </a:p>
          <a:p>
            <a:pPr marL="0" indent="0">
              <a:buNone/>
              <a:defRPr/>
            </a:pPr>
            <a:r>
              <a:rPr lang="fi-FI" sz="2400" dirty="0" smtClean="0">
                <a:sym typeface="Wingdings" panose="05000000000000000000" pitchFamily="2" charset="2"/>
              </a:rPr>
              <a:t> </a:t>
            </a:r>
            <a:r>
              <a:rPr lang="fi-FI" sz="2400" dirty="0" smtClean="0"/>
              <a:t>Normaalipainoinen </a:t>
            </a:r>
            <a:r>
              <a:rPr lang="fi-FI" sz="2400" dirty="0" smtClean="0"/>
              <a:t>mies 140-480 </a:t>
            </a:r>
            <a:r>
              <a:rPr lang="fi-FI" sz="2400" dirty="0" err="1" smtClean="0"/>
              <a:t>kcal/h</a:t>
            </a:r>
            <a:r>
              <a:rPr lang="fi-FI" sz="2400" dirty="0" smtClean="0"/>
              <a:t>; nainen 120-380 </a:t>
            </a:r>
            <a:r>
              <a:rPr lang="fi-FI" sz="2400" dirty="0" err="1" smtClean="0"/>
              <a:t>kcal/h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748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623110"/>
              </p:ext>
            </p:extLst>
          </p:nvPr>
        </p:nvGraphicFramePr>
        <p:xfrm>
          <a:off x="539750" y="422123"/>
          <a:ext cx="7632700" cy="5954864"/>
        </p:xfrm>
        <a:graphic>
          <a:graphicData uri="http://schemas.openxmlformats.org/drawingml/2006/table">
            <a:tbl>
              <a:tblPr/>
              <a:tblGrid>
                <a:gridCol w="2134569"/>
                <a:gridCol w="5498131"/>
              </a:tblGrid>
              <a:tr h="2254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MET</a:t>
                      </a:r>
                    </a:p>
                  </a:txBody>
                  <a:tcPr marL="8240" marR="8240" marT="8242" marB="82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 </a:t>
                      </a:r>
                    </a:p>
                  </a:txBody>
                  <a:tcPr marL="8240" marR="8240" marT="8242" marB="82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4129"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</a:t>
                      </a: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endParaRPr lang="en-US" sz="1400" dirty="0"/>
                    </a:p>
                  </a:txBody>
                  <a:tcPr marL="8240" marR="8240" marT="8242" marB="82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Lepo</a:t>
                      </a:r>
                      <a:r>
                        <a:rPr lang="en-US" sz="1400" dirty="0"/>
                        <a:t>: </a:t>
                      </a:r>
                      <a:r>
                        <a:rPr lang="en-US" sz="1400" dirty="0" err="1"/>
                        <a:t>nukkuminen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vuodelepo</a:t>
                      </a:r>
                      <a:r>
                        <a:rPr lang="en-US" sz="1400" dirty="0"/>
                        <a:t>.</a:t>
                      </a:r>
                    </a:p>
                  </a:txBody>
                  <a:tcPr marL="8240" marR="8240" marT="8242" marB="82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148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br>
                        <a:rPr lang="en-US" sz="1400" dirty="0"/>
                      </a:br>
                      <a:endParaRPr lang="en-US" sz="1400" dirty="0"/>
                    </a:p>
                  </a:txBody>
                  <a:tcPr marL="8240" marR="8240" marT="8242" marB="82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Kevyt työ istuen tai seisten: syöminen, kirjoittaminen, päätetyö, autolla ajo, peseytyminen, ruoan valmistus.</a:t>
                      </a:r>
                    </a:p>
                  </a:txBody>
                  <a:tcPr marL="8240" marR="8240" marT="8242" marB="82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004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3-4 </a:t>
                      </a:r>
                    </a:p>
                  </a:txBody>
                  <a:tcPr marL="8240" marR="8240" marT="8242" marB="82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dirty="0"/>
                        <a:t>Kevyt fyysinen aktiivisuus: siivoaminen, puutarhatyöt, rauhallinen kävely (4 - 5 km tunnissa), taitolajien harjoittelu, ratsastus.</a:t>
                      </a:r>
                    </a:p>
                  </a:txBody>
                  <a:tcPr marL="8240" marR="8240" marT="8242" marB="82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0049">
                <a:tc>
                  <a:txBody>
                    <a:bodyPr/>
                    <a:lstStyle/>
                    <a:p>
                      <a:pPr algn="ctr"/>
                      <a:r>
                        <a:rPr lang="en-US" sz="1400" b="0"/>
                        <a:t>5-7</a:t>
                      </a:r>
                    </a:p>
                  </a:txBody>
                  <a:tcPr marL="8240" marR="8240" marT="8242" marB="82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dirty="0"/>
                        <a:t>Kohtalainen fyysinen aktiivisuus: reipas kävely (6-8 km/t), kuntosaliharjoittelu, muokkausjumppa, </a:t>
                      </a:r>
                      <a:r>
                        <a:rPr lang="fi-FI" sz="1400" b="1" dirty="0"/>
                        <a:t>kevyt pallopeli</a:t>
                      </a:r>
                      <a:r>
                        <a:rPr lang="fi-FI" sz="1400" b="0" dirty="0"/>
                        <a:t>, tanssi, lumityöt, halonhakkuu.</a:t>
                      </a:r>
                    </a:p>
                  </a:txBody>
                  <a:tcPr marL="8240" marR="8240" marT="8242" marB="82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8929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8-9</a:t>
                      </a:r>
                    </a:p>
                  </a:txBody>
                  <a:tcPr marL="8240" marR="8240" marT="8242" marB="82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1" dirty="0"/>
                        <a:t>Reipas fyysinen aktiivisuus: </a:t>
                      </a:r>
                      <a:r>
                        <a:rPr lang="fi-FI" sz="1400" b="0" dirty="0"/>
                        <a:t>aerobiset jumpat, </a:t>
                      </a:r>
                      <a:r>
                        <a:rPr lang="fi-FI" sz="1400" b="1" dirty="0"/>
                        <a:t>pallopelit, </a:t>
                      </a:r>
                      <a:r>
                        <a:rPr lang="fi-FI" sz="1400" b="0" dirty="0"/>
                        <a:t>painiharjoittelu.</a:t>
                      </a:r>
                    </a:p>
                  </a:txBody>
                  <a:tcPr marL="8240" marR="8240" marT="8242" marB="82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0049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10-12</a:t>
                      </a:r>
                    </a:p>
                  </a:txBody>
                  <a:tcPr marL="8240" marR="8240" marT="8242" marB="82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1" dirty="0"/>
                        <a:t>MET </a:t>
                      </a:r>
                      <a:r>
                        <a:rPr lang="fi-FI" sz="1400" b="1" dirty="0" smtClean="0"/>
                        <a:t>Kestävyysharjoittelu: </a:t>
                      </a:r>
                      <a:r>
                        <a:rPr lang="fi-FI" sz="1400" b="0" dirty="0"/>
                        <a:t>juoksu tai hiihto (12 km/t), pyöräily (25 km/t), kova aerobinen jumppa, kova kuntopiiri, </a:t>
                      </a:r>
                      <a:r>
                        <a:rPr lang="fi-FI" sz="1400" b="1" dirty="0"/>
                        <a:t>kova joukkuepeli.</a:t>
                      </a:r>
                    </a:p>
                  </a:txBody>
                  <a:tcPr marL="8240" marR="8240" marT="8242" marB="82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892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13-16</a:t>
                      </a:r>
                    </a:p>
                  </a:txBody>
                  <a:tcPr marL="8240" marR="8240" marT="8242" marB="82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Reipas kestävyysharjoittelu: juoksu tai hiihto (15 km/t), pyöräily (30 km/t).</a:t>
                      </a:r>
                    </a:p>
                  </a:txBody>
                  <a:tcPr marL="8240" marR="8240" marT="8242" marB="82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56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17&lt;</a:t>
                      </a:r>
                    </a:p>
                  </a:txBody>
                  <a:tcPr marL="8240" marR="8240" marT="8242" marB="82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Kilpailunomainen kestävyyssuoritus. Vain kestävyysurheilijat yltävät tälle tasolle. </a:t>
                      </a:r>
                    </a:p>
                  </a:txBody>
                  <a:tcPr marL="8240" marR="8240" marT="8242" marB="82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1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2555875" y="6381750"/>
            <a:ext cx="38957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i-FI" smtClean="0">
                <a:solidFill>
                  <a:schemeClr val="tx2"/>
                </a:solidFill>
              </a:rPr>
              <a:t>Lähde: UKK instituutti: www.ukkinstituutti.fi</a:t>
            </a:r>
          </a:p>
        </p:txBody>
      </p:sp>
    </p:spTree>
    <p:extLst>
      <p:ext uri="{BB962C8B-B14F-4D97-AF65-F5344CB8AC3E}">
        <p14:creationId xmlns:p14="http://schemas.microsoft.com/office/powerpoint/2010/main" val="113017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98474" y="823712"/>
            <a:ext cx="7556313" cy="1116106"/>
          </a:xfrm>
        </p:spPr>
        <p:txBody>
          <a:bodyPr/>
          <a:lstStyle/>
          <a:p>
            <a:r>
              <a:rPr lang="fi-FI" altLang="fi-FI" dirty="0" smtClean="0"/>
              <a:t>Ravitsemus salibandyssa</a:t>
            </a:r>
            <a:endParaRPr lang="en-US" altLang="fi-FI" dirty="0" smtClean="0"/>
          </a:p>
        </p:txBody>
      </p:sp>
      <p:sp>
        <p:nvSpPr>
          <p:cNvPr id="2150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53158"/>
            <a:ext cx="8229600" cy="4203167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fi-FI" altLang="fi-FI" dirty="0"/>
              <a:t>E</a:t>
            </a:r>
            <a:r>
              <a:rPr lang="fi-FI" altLang="fi-FI" dirty="0" smtClean="0"/>
              <a:t>nergianlähteenä hiilihydraatit tärkeässä roolissa</a:t>
            </a:r>
            <a:endParaRPr lang="fi-FI" altLang="fi-FI" dirty="0" smtClean="0"/>
          </a:p>
          <a:p>
            <a:pPr>
              <a:buFont typeface="Arial" charset="0"/>
              <a:buChar char="•"/>
            </a:pPr>
            <a:r>
              <a:rPr lang="fi-FI" altLang="fi-FI" dirty="0" smtClean="0"/>
              <a:t>Erityisvaatimuksia reaktiokyvyssä, nopeassa voimantuotossa, </a:t>
            </a:r>
            <a:r>
              <a:rPr lang="fi-FI" altLang="fi-FI" dirty="0" smtClean="0"/>
              <a:t>koordinaatiossa, kimmoisuudessa </a:t>
            </a:r>
            <a:r>
              <a:rPr lang="fi-FI" altLang="fi-FI" dirty="0" smtClean="0"/>
              <a:t>-&gt; verensokerin ylläpito, </a:t>
            </a:r>
            <a:r>
              <a:rPr lang="fi-FI" altLang="fi-FI" dirty="0" smtClean="0"/>
              <a:t>nestetasapaino, nopeat energianlähteet (</a:t>
            </a:r>
            <a:r>
              <a:rPr lang="fi-FI" altLang="fi-FI" dirty="0" err="1" smtClean="0"/>
              <a:t>kreatiini</a:t>
            </a:r>
            <a:r>
              <a:rPr lang="fi-FI" altLang="fi-FI" dirty="0" smtClean="0"/>
              <a:t>)</a:t>
            </a:r>
            <a:endParaRPr lang="fi-FI" altLang="fi-FI" dirty="0" smtClean="0"/>
          </a:p>
          <a:p>
            <a:pPr>
              <a:buFont typeface="Arial" charset="0"/>
              <a:buChar char="•"/>
            </a:pPr>
            <a:r>
              <a:rPr lang="fi-FI" altLang="fi-FI" dirty="0" smtClean="0"/>
              <a:t>Vaikutus harjoituksessa ja </a:t>
            </a:r>
            <a:r>
              <a:rPr lang="fi-FI" altLang="fi-FI" dirty="0" smtClean="0"/>
              <a:t>ottelutilanteessa</a:t>
            </a:r>
            <a:r>
              <a:rPr lang="fi-FI" altLang="fi-FI" dirty="0" smtClean="0"/>
              <a:t>:</a:t>
            </a:r>
          </a:p>
          <a:p>
            <a:pPr lvl="1">
              <a:buFont typeface="Arial" charset="0"/>
              <a:buChar char="–"/>
            </a:pPr>
            <a:r>
              <a:rPr lang="fi-FI" altLang="fi-FI" dirty="0" smtClean="0"/>
              <a:t>Jaksaminen, vireystaso, keskittyminen, motivaatio, tekniikka, motoriikka </a:t>
            </a:r>
            <a:r>
              <a:rPr lang="fi-FI" altLang="fi-FI" dirty="0" smtClean="0">
                <a:sym typeface="Wingdings" panose="05000000000000000000" pitchFamily="2" charset="2"/>
              </a:rPr>
              <a:t></a:t>
            </a:r>
            <a:r>
              <a:rPr lang="fi-FI" altLang="fi-FI" dirty="0" smtClean="0"/>
              <a:t> </a:t>
            </a:r>
            <a:r>
              <a:rPr lang="fi-FI" altLang="fi-FI" dirty="0" smtClean="0"/>
              <a:t>Laadukas suoritus</a:t>
            </a:r>
          </a:p>
          <a:p>
            <a:pPr lvl="1">
              <a:buFont typeface="Arial" charset="0"/>
              <a:buChar char="–"/>
            </a:pPr>
            <a:r>
              <a:rPr lang="fi-FI" altLang="fi-FI" dirty="0" smtClean="0"/>
              <a:t>Loukkaantumisriski </a:t>
            </a:r>
          </a:p>
          <a:p>
            <a:pPr>
              <a:buFont typeface="Arial" charset="0"/>
              <a:buNone/>
            </a:pPr>
            <a:endParaRPr lang="en-US" altLang="fi-FI" dirty="0" smtClean="0"/>
          </a:p>
        </p:txBody>
      </p:sp>
      <p:sp>
        <p:nvSpPr>
          <p:cNvPr id="4" name="Down Arrow 3"/>
          <p:cNvSpPr/>
          <p:nvPr/>
        </p:nvSpPr>
        <p:spPr>
          <a:xfrm flipH="1">
            <a:off x="3068296" y="4719206"/>
            <a:ext cx="190500" cy="360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Ravitsemus</a:t>
            </a:r>
            <a:r>
              <a:rPr lang="en-US" dirty="0" smtClean="0"/>
              <a:t> </a:t>
            </a:r>
            <a:r>
              <a:rPr lang="en-US" dirty="0" err="1"/>
              <a:t>s</a:t>
            </a:r>
            <a:r>
              <a:rPr lang="en-US" dirty="0" err="1" smtClean="0"/>
              <a:t>alibandyssa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866" y="2047144"/>
            <a:ext cx="4395395" cy="4144963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Pohjana</a:t>
            </a:r>
            <a:r>
              <a:rPr lang="en-US" dirty="0" smtClean="0"/>
              <a:t> </a:t>
            </a:r>
            <a:r>
              <a:rPr lang="en-US" dirty="0" err="1" smtClean="0"/>
              <a:t>ravitsemussuositukset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Lisääntynyt</a:t>
            </a:r>
            <a:r>
              <a:rPr lang="en-US" dirty="0" smtClean="0"/>
              <a:t> </a:t>
            </a:r>
            <a:r>
              <a:rPr lang="en-US" dirty="0" err="1" smtClean="0"/>
              <a:t>energiantarve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 err="1" smtClean="0"/>
              <a:t>makro</a:t>
            </a:r>
            <a:r>
              <a:rPr lang="en-US" dirty="0" smtClean="0"/>
              <a:t>- ja </a:t>
            </a:r>
            <a:r>
              <a:rPr lang="en-US" dirty="0" err="1" smtClean="0"/>
              <a:t>mikroravintoaineita</a:t>
            </a:r>
            <a:r>
              <a:rPr lang="en-US" dirty="0" smtClean="0"/>
              <a:t> </a:t>
            </a:r>
            <a:r>
              <a:rPr lang="en-US" dirty="0" err="1" smtClean="0"/>
              <a:t>enemmän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ei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suoranaista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tarvetta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vitamiinilisille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Hiilihydraatteja</a:t>
            </a:r>
            <a:r>
              <a:rPr lang="en-US" dirty="0" smtClean="0"/>
              <a:t> </a:t>
            </a:r>
            <a:r>
              <a:rPr lang="en-US" dirty="0" smtClean="0"/>
              <a:t>45</a:t>
            </a:r>
            <a:r>
              <a:rPr lang="en-US" dirty="0" smtClean="0"/>
              <a:t>-55 E%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Proteiinia</a:t>
            </a:r>
            <a:r>
              <a:rPr lang="en-US" dirty="0" smtClean="0"/>
              <a:t> </a:t>
            </a:r>
            <a:r>
              <a:rPr lang="en-US" dirty="0" err="1" smtClean="0"/>
              <a:t>noin</a:t>
            </a:r>
            <a:r>
              <a:rPr lang="en-US" dirty="0" smtClean="0"/>
              <a:t> </a:t>
            </a:r>
            <a:r>
              <a:rPr lang="en-US" dirty="0" smtClean="0"/>
              <a:t>15-25 E% (1.5-2.5 g/kg)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Rasvaa</a:t>
            </a:r>
            <a:r>
              <a:rPr lang="en-US" dirty="0" smtClean="0"/>
              <a:t> </a:t>
            </a:r>
            <a:r>
              <a:rPr lang="en-US" dirty="0" smtClean="0"/>
              <a:t>25-40 E%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Huomio</a:t>
            </a:r>
            <a:r>
              <a:rPr lang="en-US" dirty="0" smtClean="0"/>
              <a:t> </a:t>
            </a:r>
            <a:r>
              <a:rPr lang="en-US" dirty="0" err="1" smtClean="0"/>
              <a:t>laatuun</a:t>
            </a:r>
            <a:r>
              <a:rPr lang="en-US" dirty="0" smtClean="0"/>
              <a:t> </a:t>
            </a:r>
            <a:r>
              <a:rPr lang="en-US" dirty="0" err="1" smtClean="0"/>
              <a:t>kaikessa</a:t>
            </a:r>
            <a:r>
              <a:rPr lang="en-US" dirty="0" smtClean="0"/>
              <a:t>!!!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957" y="2586035"/>
            <a:ext cx="4485117" cy="331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65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Hiilihydraatit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552" y="2506940"/>
            <a:ext cx="8440700" cy="4319625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i-FI" dirty="0" smtClean="0"/>
              <a:t>Jokaisella </a:t>
            </a:r>
            <a:r>
              <a:rPr lang="fi-FI" dirty="0"/>
              <a:t>aterialla – huomio laadussa ja rytmityksessä:</a:t>
            </a:r>
          </a:p>
          <a:p>
            <a:pPr marL="548640" lvl="1" indent="-274320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i-FI" dirty="0" smtClean="0"/>
              <a:t>Vältä jalostettuja </a:t>
            </a:r>
            <a:r>
              <a:rPr lang="fi-FI" dirty="0"/>
              <a:t>hiilihydraatteja</a:t>
            </a:r>
          </a:p>
          <a:p>
            <a:pPr marL="548640" lvl="1" indent="-274320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i-FI" dirty="0" smtClean="0"/>
              <a:t>Runsaasti </a:t>
            </a:r>
            <a:r>
              <a:rPr lang="fi-FI" dirty="0"/>
              <a:t>kuituja </a:t>
            </a:r>
            <a:r>
              <a:rPr lang="fi-FI" dirty="0" smtClean="0"/>
              <a:t>sisältäviä </a:t>
            </a:r>
            <a:r>
              <a:rPr lang="fi-FI" dirty="0"/>
              <a:t>hiilihydraatteja</a:t>
            </a:r>
          </a:p>
          <a:p>
            <a:pPr marL="422910" indent="-285750">
              <a:buClr>
                <a:schemeClr val="bg1">
                  <a:shade val="50000"/>
                </a:schemeClr>
              </a:buClr>
              <a:buFont typeface="Wingdings" pitchFamily="2" charset="2"/>
              <a:buChar char="à"/>
              <a:defRPr/>
            </a:pPr>
            <a:r>
              <a:rPr lang="fi-FI" dirty="0" smtClean="0"/>
              <a:t>Verensokeri </a:t>
            </a:r>
            <a:r>
              <a:rPr lang="fi-FI" dirty="0"/>
              <a:t>pysyy sopivalla tasolla, jaksaminen, kylläisyyden </a:t>
            </a:r>
            <a:r>
              <a:rPr lang="fi-FI" dirty="0" smtClean="0"/>
              <a:t>tunne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&lt;</a:t>
            </a:r>
            <a:r>
              <a:rPr lang="fi-FI" dirty="0" smtClean="0"/>
              <a:t> 1h kovatehoisessa harjoitteessa jo suun huuhtelu hiilihydraattipitoisella nesteellä parantaa keskittymistä</a:t>
            </a:r>
            <a:r>
              <a:rPr lang="fi-FI" dirty="0"/>
              <a:t> </a:t>
            </a:r>
            <a:r>
              <a:rPr lang="fi-FI" dirty="0" smtClean="0"/>
              <a:t>ja koordinaatiota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dirty="0" smtClean="0"/>
              <a:t>Yli tunnin kestävä harjoitus: 30-60 g/h hiilihydraattia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 smtClean="0"/>
              <a:t>Varastojen täydentämiseen ennen – palautumiseen jälkeen</a:t>
            </a:r>
          </a:p>
          <a:p>
            <a:endParaRPr lang="fi-FI" dirty="0" smtClean="0"/>
          </a:p>
          <a:p>
            <a:endParaRPr lang="fi-FI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45" y="223091"/>
            <a:ext cx="3090823" cy="228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849978" y="1463041"/>
            <a:ext cx="2531059" cy="965606"/>
          </a:xfrm>
          <a:prstGeom prst="ellipse">
            <a:avLst/>
          </a:prstGeom>
          <a:noFill/>
          <a:ln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Oval 4"/>
          <p:cNvSpPr/>
          <p:nvPr/>
        </p:nvSpPr>
        <p:spPr>
          <a:xfrm>
            <a:off x="5866790" y="329184"/>
            <a:ext cx="365760" cy="3803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365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Proteiini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2940710"/>
            <a:ext cx="8191984" cy="37526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Kulutus</a:t>
            </a:r>
            <a:r>
              <a:rPr lang="en-US" dirty="0" smtClean="0"/>
              <a:t> </a:t>
            </a:r>
            <a:r>
              <a:rPr lang="en-US" dirty="0" err="1" smtClean="0"/>
              <a:t>normaalisti</a:t>
            </a:r>
            <a:r>
              <a:rPr lang="en-US" dirty="0" smtClean="0"/>
              <a:t> 1-6% </a:t>
            </a:r>
            <a:r>
              <a:rPr lang="en-US" dirty="0" err="1" smtClean="0"/>
              <a:t>energiatuotannossa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Lähteet</a:t>
            </a:r>
            <a:r>
              <a:rPr lang="en-US" dirty="0" smtClean="0"/>
              <a:t>: </a:t>
            </a:r>
            <a:r>
              <a:rPr lang="en-US" dirty="0" err="1"/>
              <a:t>m</a:t>
            </a:r>
            <a:r>
              <a:rPr lang="en-US" dirty="0" err="1" smtClean="0"/>
              <a:t>aitotuotteet</a:t>
            </a:r>
            <a:r>
              <a:rPr lang="en-US" dirty="0" smtClean="0"/>
              <a:t> (</a:t>
            </a:r>
            <a:r>
              <a:rPr lang="en-US" dirty="0" err="1" smtClean="0"/>
              <a:t>huom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 err="1"/>
              <a:t>s</a:t>
            </a:r>
            <a:r>
              <a:rPr lang="en-US" dirty="0" err="1" smtClean="0"/>
              <a:t>okeripitoisuus</a:t>
            </a:r>
            <a:r>
              <a:rPr lang="en-US" dirty="0" smtClean="0"/>
              <a:t>), </a:t>
            </a:r>
            <a:r>
              <a:rPr lang="en-US" dirty="0" err="1" smtClean="0"/>
              <a:t>palkokasvit</a:t>
            </a:r>
            <a:r>
              <a:rPr lang="en-US" dirty="0" smtClean="0"/>
              <a:t>, </a:t>
            </a:r>
            <a:r>
              <a:rPr lang="en-US" dirty="0" err="1" smtClean="0"/>
              <a:t>liha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kohtuus</a:t>
            </a:r>
            <a:r>
              <a:rPr lang="en-US" dirty="0" smtClean="0"/>
              <a:t>)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Hiilihydraateja</a:t>
            </a:r>
            <a:r>
              <a:rPr lang="en-US" dirty="0" smtClean="0"/>
              <a:t> </a:t>
            </a:r>
            <a:r>
              <a:rPr lang="en-US" dirty="0" err="1" smtClean="0"/>
              <a:t>vähän</a:t>
            </a:r>
            <a:r>
              <a:rPr lang="en-US" dirty="0" smtClean="0"/>
              <a:t>: </a:t>
            </a:r>
            <a:r>
              <a:rPr lang="en-US" dirty="0" err="1" smtClean="0">
                <a:sym typeface="Wingdings"/>
              </a:rPr>
              <a:t>P</a:t>
            </a:r>
            <a:r>
              <a:rPr lang="en-US" dirty="0" err="1" smtClean="0">
                <a:sym typeface="Wingdings"/>
              </a:rPr>
              <a:t>roteiinin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hajotus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lisääntyy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Lihasten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happamoituminen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heikentynyt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anaerobinen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suorituskyky</a:t>
            </a:r>
            <a:endParaRPr lang="en-US" dirty="0" smtClean="0">
              <a:sym typeface="Wingding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/>
              </a:rPr>
              <a:t>MAX </a:t>
            </a:r>
            <a:r>
              <a:rPr lang="en-US" dirty="0" err="1" smtClean="0">
                <a:sym typeface="Wingdings"/>
              </a:rPr>
              <a:t>tarve</a:t>
            </a:r>
            <a:r>
              <a:rPr lang="en-US" dirty="0" smtClean="0">
                <a:sym typeface="Wingdings"/>
              </a:rPr>
              <a:t> 1.6 g/kg/d (</a:t>
            </a:r>
            <a:r>
              <a:rPr lang="en-US" dirty="0" err="1" smtClean="0">
                <a:sym typeface="Wingdings"/>
              </a:rPr>
              <a:t>oletuksena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riittävä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energian</a:t>
            </a:r>
            <a:r>
              <a:rPr lang="en-US" dirty="0" smtClean="0">
                <a:sym typeface="Wingdings"/>
              </a:rPr>
              <a:t> ja </a:t>
            </a:r>
            <a:r>
              <a:rPr lang="en-US" dirty="0" err="1" smtClean="0">
                <a:sym typeface="Wingdings"/>
              </a:rPr>
              <a:t>hiilareiden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saanti</a:t>
            </a:r>
            <a:r>
              <a:rPr lang="en-US" dirty="0" smtClean="0">
                <a:sym typeface="Wingdings"/>
              </a:rPr>
              <a:t>)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Voimaharjoittelu</a:t>
            </a:r>
            <a:r>
              <a:rPr lang="en-US" dirty="0"/>
              <a:t> </a:t>
            </a:r>
            <a:r>
              <a:rPr lang="en-US" dirty="0" err="1" smtClean="0"/>
              <a:t>ja</a:t>
            </a:r>
            <a:r>
              <a:rPr lang="en-US" dirty="0" smtClean="0"/>
              <a:t> </a:t>
            </a:r>
            <a:r>
              <a:rPr lang="en-US" dirty="0" err="1" smtClean="0"/>
              <a:t>palautuminen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 err="1" smtClean="0"/>
              <a:t>ajoitus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02" y="285394"/>
            <a:ext cx="3558756" cy="262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5859476" y="1420977"/>
            <a:ext cx="753466" cy="460857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Oval 4"/>
          <p:cNvSpPr/>
          <p:nvPr/>
        </p:nvSpPr>
        <p:spPr>
          <a:xfrm>
            <a:off x="5354726" y="2472538"/>
            <a:ext cx="256033" cy="314553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val 5"/>
          <p:cNvSpPr/>
          <p:nvPr/>
        </p:nvSpPr>
        <p:spPr>
          <a:xfrm>
            <a:off x="5354726" y="1148486"/>
            <a:ext cx="1163117" cy="272491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val 6"/>
          <p:cNvSpPr/>
          <p:nvPr/>
        </p:nvSpPr>
        <p:spPr>
          <a:xfrm>
            <a:off x="5859476" y="892454"/>
            <a:ext cx="204825" cy="2048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427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Rasva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322" y="2920500"/>
            <a:ext cx="7556313" cy="39282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err="1" smtClean="0"/>
              <a:t>Vrt</a:t>
            </a:r>
            <a:r>
              <a:rPr lang="en-US" dirty="0" smtClean="0"/>
              <a:t> </a:t>
            </a:r>
            <a:r>
              <a:rPr lang="en-US" dirty="0" err="1" smtClean="0"/>
              <a:t>salibandy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err="1" smtClean="0"/>
              <a:t>tehot</a:t>
            </a:r>
            <a:r>
              <a:rPr lang="en-US" dirty="0" smtClean="0"/>
              <a:t>:</a:t>
            </a:r>
            <a:endParaRPr lang="en-US" dirty="0" smtClean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45-65 </a:t>
            </a:r>
            <a:r>
              <a:rPr lang="en-US" dirty="0" smtClean="0"/>
              <a:t>% VO2max </a:t>
            </a:r>
            <a:r>
              <a:rPr lang="en-US" dirty="0" err="1" smtClean="0"/>
              <a:t>rasvan</a:t>
            </a:r>
            <a:r>
              <a:rPr lang="en-US" dirty="0" smtClean="0"/>
              <a:t> </a:t>
            </a:r>
            <a:r>
              <a:rPr lang="en-US" dirty="0" err="1" smtClean="0"/>
              <a:t>käyttö</a:t>
            </a:r>
            <a:r>
              <a:rPr lang="en-US" dirty="0" smtClean="0"/>
              <a:t> </a:t>
            </a:r>
            <a:r>
              <a:rPr lang="en-US" dirty="0" err="1" smtClean="0"/>
              <a:t>maksimoituu</a:t>
            </a:r>
            <a:r>
              <a:rPr lang="en-US" dirty="0" smtClean="0"/>
              <a:t>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&gt;65 % VO2max </a:t>
            </a:r>
            <a:r>
              <a:rPr lang="en-US" dirty="0" err="1" smtClean="0"/>
              <a:t>hiilihydraatit</a:t>
            </a:r>
            <a:r>
              <a:rPr lang="en-US" dirty="0" smtClean="0"/>
              <a:t> </a:t>
            </a:r>
            <a:r>
              <a:rPr lang="en-US" dirty="0" err="1" smtClean="0"/>
              <a:t>korostuu</a:t>
            </a:r>
            <a:r>
              <a:rPr lang="en-US" dirty="0" smtClean="0"/>
              <a:t>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75% VO2max </a:t>
            </a:r>
            <a:r>
              <a:rPr lang="en-US" dirty="0" err="1" smtClean="0"/>
              <a:t>hiilihydraatit</a:t>
            </a:r>
            <a:r>
              <a:rPr lang="en-US" dirty="0" smtClean="0"/>
              <a:t> </a:t>
            </a:r>
            <a:r>
              <a:rPr lang="en-US" dirty="0" err="1" smtClean="0"/>
              <a:t>pääasiallinen</a:t>
            </a:r>
            <a:r>
              <a:rPr lang="en-US" dirty="0" smtClean="0"/>
              <a:t> </a:t>
            </a:r>
            <a:r>
              <a:rPr lang="en-US" dirty="0" err="1" smtClean="0"/>
              <a:t>energian</a:t>
            </a:r>
            <a:r>
              <a:rPr lang="en-US" dirty="0" smtClean="0"/>
              <a:t> </a:t>
            </a:r>
            <a:r>
              <a:rPr lang="en-US" dirty="0" err="1" smtClean="0"/>
              <a:t>lähde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Alhaisilla</a:t>
            </a:r>
            <a:r>
              <a:rPr lang="en-US" dirty="0" smtClean="0"/>
              <a:t> </a:t>
            </a:r>
            <a:r>
              <a:rPr lang="en-US" dirty="0" err="1" smtClean="0"/>
              <a:t>tehoilla</a:t>
            </a:r>
            <a:r>
              <a:rPr lang="en-US" dirty="0" smtClean="0"/>
              <a:t>: </a:t>
            </a:r>
            <a:r>
              <a:rPr lang="en-US" dirty="0" err="1" smtClean="0"/>
              <a:t>rasvojen</a:t>
            </a:r>
            <a:r>
              <a:rPr lang="en-US" dirty="0" smtClean="0"/>
              <a:t> </a:t>
            </a:r>
            <a:r>
              <a:rPr lang="en-US" dirty="0" err="1" smtClean="0"/>
              <a:t>käyttö</a:t>
            </a:r>
            <a:r>
              <a:rPr lang="en-US" dirty="0" smtClean="0"/>
              <a:t> </a:t>
            </a:r>
            <a:r>
              <a:rPr lang="en-US" dirty="0" err="1" smtClean="0"/>
              <a:t>tehokasta</a:t>
            </a:r>
            <a:r>
              <a:rPr lang="en-US" dirty="0" smtClean="0"/>
              <a:t> </a:t>
            </a:r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ei</a:t>
            </a:r>
            <a:r>
              <a:rPr lang="en-US" dirty="0" smtClean="0"/>
              <a:t> </a:t>
            </a:r>
            <a:r>
              <a:rPr lang="en-US" dirty="0" err="1" smtClean="0"/>
              <a:t>hiilareita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Korkeilla</a:t>
            </a:r>
            <a:r>
              <a:rPr lang="en-US" dirty="0" smtClean="0"/>
              <a:t> </a:t>
            </a:r>
            <a:r>
              <a:rPr lang="en-US" dirty="0" err="1" smtClean="0"/>
              <a:t>tehoilla</a:t>
            </a:r>
            <a:r>
              <a:rPr lang="en-US" dirty="0" smtClean="0"/>
              <a:t>: </a:t>
            </a:r>
            <a:r>
              <a:rPr lang="en-US" dirty="0" err="1" smtClean="0"/>
              <a:t>ei</a:t>
            </a:r>
            <a:r>
              <a:rPr lang="en-US" dirty="0" smtClean="0"/>
              <a:t> </a:t>
            </a:r>
            <a:r>
              <a:rPr lang="en-US" dirty="0" err="1" smtClean="0"/>
              <a:t>vaikutusta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Pitkäaikainen</a:t>
            </a:r>
            <a:r>
              <a:rPr lang="en-US" dirty="0" smtClean="0"/>
              <a:t> </a:t>
            </a:r>
            <a:r>
              <a:rPr lang="en-US" dirty="0" err="1" smtClean="0"/>
              <a:t>runsasrasvainen</a:t>
            </a:r>
            <a:r>
              <a:rPr lang="en-US" dirty="0" smtClean="0"/>
              <a:t> </a:t>
            </a:r>
            <a:r>
              <a:rPr lang="en-US" dirty="0" err="1" smtClean="0"/>
              <a:t>ruokavalio</a:t>
            </a:r>
            <a:r>
              <a:rPr lang="en-US" dirty="0" smtClean="0"/>
              <a:t> (</a:t>
            </a:r>
            <a:r>
              <a:rPr lang="en-US" dirty="0" err="1" smtClean="0"/>
              <a:t>rasvaa</a:t>
            </a:r>
            <a:r>
              <a:rPr lang="en-US" dirty="0" smtClean="0"/>
              <a:t> &gt;60 E%)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H</a:t>
            </a:r>
            <a:r>
              <a:rPr lang="en-US" dirty="0" err="1" smtClean="0"/>
              <a:t>eikentää</a:t>
            </a:r>
            <a:r>
              <a:rPr lang="en-US" dirty="0" smtClean="0"/>
              <a:t> </a:t>
            </a:r>
            <a:r>
              <a:rPr lang="en-US" dirty="0" err="1"/>
              <a:t>anaerobista</a:t>
            </a:r>
            <a:r>
              <a:rPr lang="en-US" dirty="0"/>
              <a:t> </a:t>
            </a:r>
            <a:r>
              <a:rPr lang="en-US" dirty="0" err="1"/>
              <a:t>suorituskykyä</a:t>
            </a:r>
            <a:r>
              <a:rPr lang="en-US" dirty="0"/>
              <a:t> ja </a:t>
            </a:r>
            <a:r>
              <a:rPr lang="en-US" dirty="0" err="1" smtClean="0"/>
              <a:t>nopeutta</a:t>
            </a:r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931" y="279900"/>
            <a:ext cx="3573628" cy="264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791456" y="1433779"/>
            <a:ext cx="482803" cy="365760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Oval 4"/>
          <p:cNvSpPr/>
          <p:nvPr/>
        </p:nvSpPr>
        <p:spPr>
          <a:xfrm>
            <a:off x="5332781" y="1514246"/>
            <a:ext cx="226771" cy="285293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val 5"/>
          <p:cNvSpPr/>
          <p:nvPr/>
        </p:nvSpPr>
        <p:spPr>
          <a:xfrm>
            <a:off x="5446166" y="484094"/>
            <a:ext cx="340157" cy="3937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539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Vitamiinit</a:t>
            </a:r>
            <a:r>
              <a:rPr lang="en-US" dirty="0" smtClean="0"/>
              <a:t> </a:t>
            </a:r>
            <a:r>
              <a:rPr lang="en-US" dirty="0" err="1" smtClean="0"/>
              <a:t>ja</a:t>
            </a:r>
            <a:r>
              <a:rPr lang="en-US" dirty="0" smtClean="0"/>
              <a:t> </a:t>
            </a:r>
            <a:r>
              <a:rPr lang="en-US" dirty="0" err="1" smtClean="0"/>
              <a:t>hivenaineet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359408"/>
            <a:ext cx="7556313" cy="4144963"/>
          </a:xfrm>
        </p:spPr>
        <p:txBody>
          <a:bodyPr>
            <a:normAutofit/>
          </a:bodyPr>
          <a:lstStyle/>
          <a:p>
            <a:r>
              <a:rPr lang="en-US" dirty="0" err="1"/>
              <a:t>Lisääntynyt</a:t>
            </a:r>
            <a:r>
              <a:rPr lang="en-US" dirty="0"/>
              <a:t> </a:t>
            </a:r>
            <a:r>
              <a:rPr lang="en-US" dirty="0" err="1"/>
              <a:t>energiantarve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</a:t>
            </a:r>
            <a:r>
              <a:rPr lang="en-US" dirty="0" err="1"/>
              <a:t>makro</a:t>
            </a:r>
            <a:r>
              <a:rPr lang="en-US" dirty="0"/>
              <a:t>- ja </a:t>
            </a:r>
            <a:r>
              <a:rPr lang="en-US" dirty="0" err="1"/>
              <a:t>mikroravintoaineita</a:t>
            </a:r>
            <a:r>
              <a:rPr lang="en-US" dirty="0"/>
              <a:t> </a:t>
            </a:r>
            <a:r>
              <a:rPr lang="en-US" dirty="0" err="1" smtClean="0"/>
              <a:t>enemmän</a:t>
            </a:r>
            <a:endParaRPr lang="en-US" dirty="0" smtClean="0"/>
          </a:p>
          <a:p>
            <a:r>
              <a:rPr lang="en-US" dirty="0" smtClean="0"/>
              <a:t>D-</a:t>
            </a:r>
            <a:r>
              <a:rPr lang="en-US" dirty="0" err="1" smtClean="0"/>
              <a:t>vitamiinilisä</a:t>
            </a:r>
            <a:r>
              <a:rPr lang="en-US" dirty="0" smtClean="0"/>
              <a:t> </a:t>
            </a:r>
            <a:r>
              <a:rPr lang="en-US" dirty="0" smtClean="0"/>
              <a:t>10-20 μg -&gt; kala, D-</a:t>
            </a:r>
            <a:r>
              <a:rPr lang="en-US" dirty="0" err="1" smtClean="0"/>
              <a:t>vitaminoidut</a:t>
            </a:r>
            <a:r>
              <a:rPr lang="en-US" dirty="0" smtClean="0"/>
              <a:t> </a:t>
            </a:r>
            <a:r>
              <a:rPr lang="en-US" dirty="0" err="1" smtClean="0"/>
              <a:t>elintarvikkeet</a:t>
            </a:r>
            <a:endParaRPr lang="en-US" dirty="0" smtClean="0"/>
          </a:p>
          <a:p>
            <a:r>
              <a:rPr lang="en-US" dirty="0" smtClean="0"/>
              <a:t>C- </a:t>
            </a:r>
            <a:r>
              <a:rPr lang="en-US" dirty="0" err="1" smtClean="0"/>
              <a:t>ja</a:t>
            </a:r>
            <a:r>
              <a:rPr lang="en-US" dirty="0" smtClean="0"/>
              <a:t> E-</a:t>
            </a:r>
            <a:r>
              <a:rPr lang="en-US" dirty="0" err="1" smtClean="0"/>
              <a:t>vitamiini</a:t>
            </a:r>
            <a:r>
              <a:rPr lang="en-US" dirty="0" smtClean="0"/>
              <a:t> -&gt; </a:t>
            </a:r>
            <a:r>
              <a:rPr lang="en-US" dirty="0" err="1" smtClean="0"/>
              <a:t>hedelmät</a:t>
            </a:r>
            <a:r>
              <a:rPr lang="en-US" dirty="0"/>
              <a:t> </a:t>
            </a:r>
            <a:r>
              <a:rPr lang="en-US" dirty="0" err="1" smtClean="0"/>
              <a:t>ja</a:t>
            </a:r>
            <a:r>
              <a:rPr lang="en-US" dirty="0" smtClean="0"/>
              <a:t> </a:t>
            </a:r>
            <a:r>
              <a:rPr lang="en-US" dirty="0" err="1" smtClean="0"/>
              <a:t>kasvikset</a:t>
            </a:r>
            <a:endParaRPr lang="en-US" dirty="0" smtClean="0"/>
          </a:p>
          <a:p>
            <a:r>
              <a:rPr lang="en-US" dirty="0" err="1" smtClean="0"/>
              <a:t>Erityisryhmät</a:t>
            </a:r>
            <a:r>
              <a:rPr lang="en-US" dirty="0" smtClean="0"/>
              <a:t>: </a:t>
            </a:r>
          </a:p>
          <a:p>
            <a:pPr lvl="1"/>
            <a:r>
              <a:rPr lang="en-US" dirty="0" err="1"/>
              <a:t>R</a:t>
            </a:r>
            <a:r>
              <a:rPr lang="en-US" dirty="0" err="1" smtClean="0"/>
              <a:t>auta</a:t>
            </a:r>
            <a:r>
              <a:rPr lang="en-US" dirty="0" smtClean="0"/>
              <a:t>, </a:t>
            </a:r>
            <a:r>
              <a:rPr lang="en-US" dirty="0" err="1" smtClean="0"/>
              <a:t>kalsium</a:t>
            </a:r>
            <a:r>
              <a:rPr lang="en-US" dirty="0" smtClean="0"/>
              <a:t>, magnesium, B-</a:t>
            </a:r>
            <a:r>
              <a:rPr lang="en-US" dirty="0" err="1" smtClean="0"/>
              <a:t>vitamiinit</a:t>
            </a:r>
            <a:r>
              <a:rPr lang="en-US" dirty="0" smtClean="0"/>
              <a:t>, </a:t>
            </a:r>
            <a:r>
              <a:rPr lang="en-US" dirty="0" err="1" smtClean="0"/>
              <a:t>jodi</a:t>
            </a:r>
            <a:r>
              <a:rPr lang="en-US" dirty="0" smtClean="0"/>
              <a:t>, </a:t>
            </a:r>
            <a:r>
              <a:rPr lang="en-US" dirty="0" err="1" smtClean="0"/>
              <a:t>sinkki</a:t>
            </a:r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05" y="4584689"/>
            <a:ext cx="7723470" cy="183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8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Lautasmalli urheilijalle</a:t>
            </a:r>
            <a:endParaRPr lang="fi-FI" dirty="0"/>
          </a:p>
        </p:txBody>
      </p:sp>
      <p:pic>
        <p:nvPicPr>
          <p:cNvPr id="4" name="Content Placeholder 3" descr="liikkujan_lautasmalli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28" y="2648102"/>
            <a:ext cx="5314044" cy="207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62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Mielessä</a:t>
            </a:r>
            <a:r>
              <a:rPr lang="en-US" dirty="0" smtClean="0"/>
              <a:t> </a:t>
            </a:r>
            <a:r>
              <a:rPr lang="en-US" dirty="0" err="1" smtClean="0"/>
              <a:t>pidettäväksi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Asiat</a:t>
            </a:r>
            <a:r>
              <a:rPr lang="en-US" dirty="0" smtClean="0"/>
              <a:t> </a:t>
            </a:r>
            <a:r>
              <a:rPr lang="en-US" dirty="0" err="1" smtClean="0"/>
              <a:t>esitetty</a:t>
            </a:r>
            <a:r>
              <a:rPr lang="en-US" dirty="0" smtClean="0"/>
              <a:t> </a:t>
            </a:r>
            <a:r>
              <a:rPr lang="en-US" dirty="0" err="1" smtClean="0"/>
              <a:t>yleisellä</a:t>
            </a:r>
            <a:r>
              <a:rPr lang="en-US" dirty="0" smtClean="0"/>
              <a:t> </a:t>
            </a:r>
            <a:r>
              <a:rPr lang="en-US" dirty="0" err="1" smtClean="0"/>
              <a:t>tasolla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/>
              <a:t>Yksilötapaukset</a:t>
            </a:r>
            <a:r>
              <a:rPr lang="en-US" dirty="0" smtClean="0"/>
              <a:t> </a:t>
            </a:r>
            <a:r>
              <a:rPr lang="en-US" dirty="0" err="1" smtClean="0"/>
              <a:t>erikseen</a:t>
            </a:r>
            <a:endParaRPr lang="en-US" dirty="0" smtClean="0"/>
          </a:p>
          <a:p>
            <a:r>
              <a:rPr lang="en-US" dirty="0" err="1"/>
              <a:t>Perusterve</a:t>
            </a:r>
            <a:r>
              <a:rPr lang="en-US" dirty="0"/>
              <a:t> ja </a:t>
            </a:r>
            <a:r>
              <a:rPr lang="en-US" dirty="0" err="1" smtClean="0"/>
              <a:t>fyysisesti</a:t>
            </a:r>
            <a:r>
              <a:rPr lang="en-US" dirty="0" smtClean="0"/>
              <a:t> </a:t>
            </a:r>
            <a:r>
              <a:rPr lang="en-US" dirty="0" err="1" smtClean="0"/>
              <a:t>aktiivinen</a:t>
            </a:r>
            <a:r>
              <a:rPr lang="en-US" dirty="0" smtClean="0"/>
              <a:t> </a:t>
            </a:r>
            <a:r>
              <a:rPr lang="en-US" dirty="0" err="1" smtClean="0"/>
              <a:t>ihminen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Madonna 02022013 0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67" y="3175319"/>
            <a:ext cx="4500387" cy="337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2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Lautasmalli urheilijalle</a:t>
            </a:r>
            <a:endParaRPr lang="fi-FI" dirty="0"/>
          </a:p>
        </p:txBody>
      </p:sp>
      <p:pic>
        <p:nvPicPr>
          <p:cNvPr id="4" name="Picture 2" descr="taito_lautasmalli_netti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769" y="2524309"/>
            <a:ext cx="3635142" cy="271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25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669" y="2298264"/>
            <a:ext cx="7556313" cy="2844322"/>
          </a:xfrm>
        </p:spPr>
        <p:txBody>
          <a:bodyPr/>
          <a:lstStyle/>
          <a:p>
            <a:r>
              <a:rPr lang="en-US" dirty="0" err="1" smtClean="0"/>
              <a:t>Ravisemustilan</a:t>
            </a:r>
            <a:r>
              <a:rPr lang="en-US" dirty="0" smtClean="0"/>
              <a:t> </a:t>
            </a:r>
            <a:r>
              <a:rPr lang="en-US" dirty="0" err="1" smtClean="0"/>
              <a:t>optimointi</a:t>
            </a:r>
            <a:r>
              <a:rPr lang="en-US" dirty="0" smtClean="0"/>
              <a:t> </a:t>
            </a:r>
            <a:r>
              <a:rPr lang="en-US" dirty="0" err="1" smtClean="0"/>
              <a:t>peleihin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fi-FI" sz="2800" dirty="0" smtClean="0"/>
              <a:t>Oleellista on ruokavalion perusta </a:t>
            </a:r>
            <a:r>
              <a:rPr lang="fi-FI" sz="2800" dirty="0"/>
              <a:t>- </a:t>
            </a:r>
            <a:br>
              <a:rPr lang="fi-FI" sz="2800" dirty="0"/>
            </a:br>
            <a:r>
              <a:rPr lang="fi-FI" sz="2800" dirty="0"/>
              <a:t>jokapäiväiset ruokavalinnat</a:t>
            </a:r>
            <a:r>
              <a:rPr lang="fi-FI" dirty="0"/>
              <a:t/>
            </a:r>
            <a:br>
              <a:rPr lang="fi-FI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53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78" y="760925"/>
            <a:ext cx="8659191" cy="1143000"/>
          </a:xfrm>
        </p:spPr>
        <p:txBody>
          <a:bodyPr/>
          <a:lstStyle/>
          <a:p>
            <a:r>
              <a:rPr lang="en-US" sz="3200" b="1" dirty="0" err="1"/>
              <a:t>Ajoitus</a:t>
            </a:r>
            <a:r>
              <a:rPr lang="en-US" sz="3200" b="1" dirty="0"/>
              <a:t>, </a:t>
            </a:r>
            <a:r>
              <a:rPr lang="en-US" sz="3200" b="1" dirty="0" err="1"/>
              <a:t>säännöllisyys</a:t>
            </a:r>
            <a:r>
              <a:rPr lang="en-US" sz="3200" b="1" dirty="0"/>
              <a:t>, </a:t>
            </a:r>
            <a:r>
              <a:rPr lang="en-US" sz="3200" b="1" dirty="0" err="1"/>
              <a:t>riittävyys</a:t>
            </a:r>
            <a:r>
              <a:rPr lang="en-US" sz="3200" b="1" dirty="0"/>
              <a:t/>
            </a:r>
            <a:br>
              <a:rPr lang="en-US" sz="3200" b="1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1466" y="1770925"/>
            <a:ext cx="4208246" cy="56327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ym typeface="Wingdings"/>
              </a:rPr>
              <a:t>P</a:t>
            </a:r>
            <a:r>
              <a:rPr lang="en-US" dirty="0" err="1" smtClean="0">
                <a:sym typeface="Wingdings"/>
              </a:rPr>
              <a:t>erusasiat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kuntoon</a:t>
            </a:r>
            <a:r>
              <a:rPr lang="en-US" dirty="0" smtClean="0">
                <a:sym typeface="Wingdings"/>
              </a:rPr>
              <a:t>:</a:t>
            </a:r>
          </a:p>
          <a:p>
            <a:pPr marL="0" indent="0">
              <a:buNone/>
            </a:pPr>
            <a:endParaRPr lang="en-US" sz="2400" dirty="0" smtClean="0">
              <a:sym typeface="Wingdings"/>
            </a:endParaRPr>
          </a:p>
          <a:p>
            <a:pPr>
              <a:buFont typeface="Wingdings" charset="0"/>
              <a:buChar char="à"/>
            </a:pPr>
            <a:endParaRPr lang="en-US" sz="2400" dirty="0">
              <a:sym typeface="Wingdings"/>
            </a:endParaRPr>
          </a:p>
        </p:txBody>
      </p:sp>
      <p:pic>
        <p:nvPicPr>
          <p:cNvPr id="6" name="Picture 3" descr="rytmity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83" y="2414176"/>
            <a:ext cx="4861954" cy="367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42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607162"/>
            <a:ext cx="7556313" cy="993038"/>
          </a:xfrm>
        </p:spPr>
        <p:txBody>
          <a:bodyPr/>
          <a:lstStyle/>
          <a:p>
            <a:r>
              <a:rPr lang="en-US" sz="3200" dirty="0" err="1" smtClean="0"/>
              <a:t>Säännöllisyys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Rutiinien</a:t>
            </a:r>
            <a:r>
              <a:rPr lang="en-US" dirty="0" smtClean="0"/>
              <a:t> </a:t>
            </a:r>
            <a:r>
              <a:rPr lang="en-US" dirty="0" err="1" smtClean="0"/>
              <a:t>luominen</a:t>
            </a:r>
            <a:endParaRPr lang="en-US" dirty="0" smtClean="0"/>
          </a:p>
          <a:p>
            <a:r>
              <a:rPr lang="en-US" dirty="0" err="1" smtClean="0"/>
              <a:t>Päivän</a:t>
            </a:r>
            <a:r>
              <a:rPr lang="en-US" dirty="0" smtClean="0"/>
              <a:t> / </a:t>
            </a:r>
            <a:r>
              <a:rPr lang="en-US" dirty="0" err="1" smtClean="0"/>
              <a:t>viikon</a:t>
            </a:r>
            <a:r>
              <a:rPr lang="en-US" dirty="0" smtClean="0"/>
              <a:t> </a:t>
            </a:r>
            <a:r>
              <a:rPr lang="en-US" dirty="0" err="1" smtClean="0"/>
              <a:t>suunnittelu</a:t>
            </a:r>
            <a:r>
              <a:rPr lang="en-US" dirty="0" smtClean="0"/>
              <a:t> </a:t>
            </a:r>
            <a:r>
              <a:rPr lang="en-US" dirty="0" err="1" smtClean="0"/>
              <a:t>niin</a:t>
            </a:r>
            <a:r>
              <a:rPr lang="en-US" dirty="0" smtClean="0"/>
              <a:t> </a:t>
            </a:r>
            <a:r>
              <a:rPr lang="en-US" dirty="0" err="1" smtClean="0"/>
              <a:t>töissä</a:t>
            </a:r>
            <a:r>
              <a:rPr lang="en-US" dirty="0" smtClean="0"/>
              <a:t> </a:t>
            </a:r>
            <a:r>
              <a:rPr lang="en-US" dirty="0" err="1" smtClean="0"/>
              <a:t>kuin</a:t>
            </a:r>
            <a:r>
              <a:rPr lang="en-US" dirty="0" smtClean="0"/>
              <a:t> </a:t>
            </a:r>
            <a:r>
              <a:rPr lang="en-US" dirty="0" err="1" smtClean="0"/>
              <a:t>koulussa</a:t>
            </a:r>
            <a:r>
              <a:rPr lang="en-US" dirty="0" smtClean="0"/>
              <a:t> </a:t>
            </a:r>
            <a:r>
              <a:rPr lang="en-US" dirty="0" smtClean="0"/>
              <a:t>-&gt; </a:t>
            </a:r>
            <a:r>
              <a:rPr lang="en-US" dirty="0" err="1" smtClean="0"/>
              <a:t>eväät</a:t>
            </a:r>
            <a:endParaRPr lang="en-US" dirty="0" smtClean="0"/>
          </a:p>
          <a:p>
            <a:r>
              <a:rPr lang="en-US" dirty="0" err="1"/>
              <a:t>Älä</a:t>
            </a:r>
            <a:r>
              <a:rPr lang="en-US" dirty="0"/>
              <a:t> </a:t>
            </a:r>
            <a:r>
              <a:rPr lang="en-US" dirty="0" err="1"/>
              <a:t>tingi</a:t>
            </a:r>
            <a:r>
              <a:rPr lang="en-US" dirty="0"/>
              <a:t>! </a:t>
            </a:r>
            <a:r>
              <a:rPr lang="en-US" dirty="0" err="1"/>
              <a:t>Jaksa</a:t>
            </a:r>
            <a:r>
              <a:rPr lang="en-US" dirty="0"/>
              <a:t> </a:t>
            </a:r>
            <a:r>
              <a:rPr lang="en-US" dirty="0" err="1"/>
              <a:t>nähdä</a:t>
            </a:r>
            <a:r>
              <a:rPr lang="en-US" dirty="0"/>
              <a:t> </a:t>
            </a:r>
            <a:r>
              <a:rPr lang="en-US" dirty="0" err="1" smtClean="0"/>
              <a:t>vaivaa</a:t>
            </a:r>
            <a:r>
              <a:rPr lang="en-US" dirty="0"/>
              <a:t>!</a:t>
            </a:r>
            <a:endParaRPr lang="en-US" dirty="0" smtClean="0"/>
          </a:p>
          <a:p>
            <a:r>
              <a:rPr lang="en-US" dirty="0" err="1" smtClean="0"/>
              <a:t>Laatu</a:t>
            </a:r>
            <a:r>
              <a:rPr lang="en-US" dirty="0" smtClean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4934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Ajoitus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14905"/>
            <a:ext cx="7556313" cy="5356625"/>
          </a:xfrm>
        </p:spPr>
        <p:txBody>
          <a:bodyPr>
            <a:normAutofit fontScale="77500" lnSpcReduction="20000"/>
          </a:bodyPr>
          <a:lstStyle/>
          <a:p>
            <a:endParaRPr lang="en-US" sz="2900" dirty="0" smtClean="0"/>
          </a:p>
          <a:p>
            <a:r>
              <a:rPr lang="en-US" sz="2900" dirty="0" smtClean="0"/>
              <a:t>3-4h </a:t>
            </a:r>
            <a:r>
              <a:rPr lang="en-US" sz="2900" dirty="0" err="1" smtClean="0"/>
              <a:t>sykli</a:t>
            </a:r>
            <a:endParaRPr lang="en-US" sz="2900" dirty="0" smtClean="0"/>
          </a:p>
          <a:p>
            <a:r>
              <a:rPr lang="en-US" sz="2900" dirty="0" err="1" smtClean="0"/>
              <a:t>Aamupala</a:t>
            </a:r>
            <a:r>
              <a:rPr lang="en-US" sz="2900" dirty="0" smtClean="0"/>
              <a:t>/</a:t>
            </a:r>
            <a:r>
              <a:rPr lang="en-US" sz="2900" dirty="0" err="1" smtClean="0"/>
              <a:t>herätysruoka</a:t>
            </a:r>
            <a:r>
              <a:rPr lang="en-US" sz="2900" dirty="0" smtClean="0"/>
              <a:t> </a:t>
            </a:r>
            <a:r>
              <a:rPr lang="en-US" sz="2900" dirty="0" smtClean="0">
                <a:sym typeface="Wingdings"/>
              </a:rPr>
              <a:t> </a:t>
            </a:r>
            <a:r>
              <a:rPr lang="en-US" sz="2900" dirty="0" err="1" smtClean="0">
                <a:sym typeface="Wingdings"/>
              </a:rPr>
              <a:t>harjoitus</a:t>
            </a:r>
            <a:endParaRPr lang="en-US" sz="2900" dirty="0" smtClean="0"/>
          </a:p>
          <a:p>
            <a:r>
              <a:rPr lang="en-US" sz="2900" dirty="0" err="1" smtClean="0"/>
              <a:t>Välipala</a:t>
            </a:r>
            <a:r>
              <a:rPr lang="en-US" sz="2900" dirty="0" smtClean="0"/>
              <a:t>/</a:t>
            </a:r>
            <a:r>
              <a:rPr lang="en-US" sz="2900" dirty="0" err="1"/>
              <a:t>a</a:t>
            </a:r>
            <a:r>
              <a:rPr lang="en-US" sz="2900" dirty="0" err="1" smtClean="0"/>
              <a:t>amupala</a:t>
            </a:r>
            <a:endParaRPr lang="en-US" sz="2900" dirty="0" smtClean="0"/>
          </a:p>
          <a:p>
            <a:r>
              <a:rPr lang="en-US" sz="2900" dirty="0" err="1" smtClean="0"/>
              <a:t>Lounas</a:t>
            </a:r>
            <a:endParaRPr lang="en-US" sz="2900" dirty="0" smtClean="0"/>
          </a:p>
          <a:p>
            <a:r>
              <a:rPr lang="en-US" sz="2900" dirty="0" err="1" smtClean="0"/>
              <a:t>Välipala</a:t>
            </a:r>
            <a:r>
              <a:rPr lang="en-US" sz="2900" dirty="0" smtClean="0"/>
              <a:t> </a:t>
            </a:r>
            <a:r>
              <a:rPr lang="en-US" sz="2900" dirty="0" smtClean="0">
                <a:sym typeface="Wingdings"/>
              </a:rPr>
              <a:t> </a:t>
            </a:r>
            <a:r>
              <a:rPr lang="en-US" sz="2900" dirty="0" err="1" smtClean="0">
                <a:sym typeface="Wingdings"/>
              </a:rPr>
              <a:t>harjoitus</a:t>
            </a:r>
            <a:endParaRPr lang="en-US" sz="2900" dirty="0" smtClean="0"/>
          </a:p>
          <a:p>
            <a:r>
              <a:rPr lang="en-US" sz="2900" dirty="0" err="1" smtClean="0"/>
              <a:t>Palautusateria</a:t>
            </a:r>
            <a:r>
              <a:rPr lang="en-US" sz="2900" dirty="0" smtClean="0"/>
              <a:t> </a:t>
            </a:r>
          </a:p>
          <a:p>
            <a:pPr marL="0" indent="0">
              <a:buNone/>
            </a:pPr>
            <a:r>
              <a:rPr lang="en-US" sz="2900" dirty="0" smtClean="0">
                <a:sym typeface="Wingdings"/>
              </a:rPr>
              <a:t> </a:t>
            </a:r>
            <a:r>
              <a:rPr lang="en-US" sz="2900" dirty="0" err="1">
                <a:sym typeface="Wingdings"/>
              </a:rPr>
              <a:t>K</a:t>
            </a:r>
            <a:r>
              <a:rPr lang="en-US" sz="2900" dirty="0" err="1" smtClean="0">
                <a:sym typeface="Wingdings"/>
              </a:rPr>
              <a:t>otiin</a:t>
            </a:r>
            <a:r>
              <a:rPr lang="en-US" sz="2900" dirty="0" smtClean="0">
                <a:sym typeface="Wingdings"/>
              </a:rPr>
              <a:t> </a:t>
            </a:r>
            <a:r>
              <a:rPr lang="en-US" sz="2900" dirty="0" err="1" smtClean="0">
                <a:sym typeface="Wingdings"/>
              </a:rPr>
              <a:t>laittamaan</a:t>
            </a:r>
            <a:r>
              <a:rPr lang="en-US" sz="2900" dirty="0" smtClean="0">
                <a:sym typeface="Wingdings"/>
              </a:rPr>
              <a:t> </a:t>
            </a:r>
            <a:r>
              <a:rPr lang="en-US" sz="2900" dirty="0" err="1" smtClean="0">
                <a:sym typeface="Wingdings"/>
              </a:rPr>
              <a:t>ruokaa</a:t>
            </a:r>
            <a:endParaRPr lang="en-US" sz="2900" dirty="0" smtClean="0"/>
          </a:p>
          <a:p>
            <a:r>
              <a:rPr lang="en-US" sz="2900" dirty="0" err="1" smtClean="0"/>
              <a:t>Illallinen</a:t>
            </a:r>
            <a:endParaRPr lang="en-US" sz="2900" dirty="0" smtClean="0"/>
          </a:p>
          <a:p>
            <a:r>
              <a:rPr lang="en-US" sz="2900" dirty="0" err="1" smtClean="0"/>
              <a:t>Pieni</a:t>
            </a:r>
            <a:r>
              <a:rPr lang="en-US" sz="2900" dirty="0" smtClean="0"/>
              <a:t> </a:t>
            </a:r>
            <a:r>
              <a:rPr lang="en-US" sz="2900" dirty="0" err="1" smtClean="0"/>
              <a:t>iltapala</a:t>
            </a:r>
            <a:endParaRPr lang="en-US" sz="29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DSC_05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155" y="3059565"/>
            <a:ext cx="4169070" cy="27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9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dirty="0" smtClean="0"/>
              <a:t>Esimerkkejä rytmityksestä</a:t>
            </a:r>
            <a:endParaRPr lang="en-US" altLang="fi-FI" dirty="0" smtClean="0"/>
          </a:p>
        </p:txBody>
      </p:sp>
      <p:sp>
        <p:nvSpPr>
          <p:cNvPr id="3072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58112"/>
            <a:ext cx="4041775" cy="4937125"/>
          </a:xfrm>
        </p:spPr>
        <p:txBody>
          <a:bodyPr>
            <a:normAutofit lnSpcReduction="10000"/>
          </a:bodyPr>
          <a:lstStyle/>
          <a:p>
            <a:r>
              <a:rPr lang="fi-FI" altLang="fi-FI" sz="2000" b="1" dirty="0" smtClean="0"/>
              <a:t>Aikainen aamuharjoitus ja pitkä iltaharjoitus:</a:t>
            </a:r>
            <a:endParaRPr lang="fi-FI" altLang="fi-FI" sz="2000" dirty="0" smtClean="0"/>
          </a:p>
          <a:p>
            <a:pPr>
              <a:buFont typeface="Wingdings 3" pitchFamily="18" charset="2"/>
              <a:buNone/>
            </a:pPr>
            <a:r>
              <a:rPr lang="fi-FI" altLang="fi-FI" sz="2400" dirty="0" smtClean="0"/>
              <a:t>	klo 6.45 Aamiainen</a:t>
            </a:r>
            <a:br>
              <a:rPr lang="fi-FI" altLang="fi-FI" sz="2400" dirty="0" smtClean="0"/>
            </a:br>
            <a:r>
              <a:rPr lang="fi-FI" altLang="fi-FI" sz="2400" b="1" dirty="0" smtClean="0"/>
              <a:t>klo 7.30 Harjoitus</a:t>
            </a:r>
            <a:r>
              <a:rPr lang="fi-FI" altLang="fi-FI" sz="2400" dirty="0" smtClean="0"/>
              <a:t/>
            </a:r>
            <a:br>
              <a:rPr lang="fi-FI" altLang="fi-FI" sz="2400" dirty="0" smtClean="0"/>
            </a:br>
            <a:r>
              <a:rPr lang="fi-FI" altLang="fi-FI" sz="2400" dirty="0" smtClean="0"/>
              <a:t>klo 9.00 Välipala</a:t>
            </a:r>
            <a:br>
              <a:rPr lang="fi-FI" altLang="fi-FI" sz="2400" dirty="0" smtClean="0"/>
            </a:br>
            <a:r>
              <a:rPr lang="fi-FI" altLang="fi-FI" sz="2400" dirty="0" smtClean="0"/>
              <a:t>klo 11.30 Lounas</a:t>
            </a:r>
            <a:br>
              <a:rPr lang="fi-FI" altLang="fi-FI" sz="2400" dirty="0" smtClean="0"/>
            </a:br>
            <a:r>
              <a:rPr lang="fi-FI" altLang="fi-FI" sz="2400" dirty="0" smtClean="0"/>
              <a:t>klo 14.30 Välipala</a:t>
            </a:r>
            <a:br>
              <a:rPr lang="fi-FI" altLang="fi-FI" sz="2400" dirty="0" smtClean="0"/>
            </a:br>
            <a:r>
              <a:rPr lang="fi-FI" altLang="fi-FI" sz="2400" b="1" dirty="0" smtClean="0"/>
              <a:t>klo 15.30 Harjoitus</a:t>
            </a:r>
            <a:r>
              <a:rPr lang="fi-FI" altLang="fi-FI" sz="2400" dirty="0" smtClean="0"/>
              <a:t> </a:t>
            </a:r>
            <a:r>
              <a:rPr lang="fi-FI" altLang="fi-FI" sz="2400" dirty="0" smtClean="0"/>
              <a:t>(energiansaanti harjoituksen aikana)</a:t>
            </a:r>
            <a:r>
              <a:rPr lang="fi-FI" altLang="fi-FI" sz="2400" dirty="0" smtClean="0"/>
              <a:t/>
            </a:r>
            <a:br>
              <a:rPr lang="fi-FI" altLang="fi-FI" sz="2400" dirty="0" smtClean="0"/>
            </a:br>
            <a:r>
              <a:rPr lang="fi-FI" altLang="fi-FI" sz="2400" dirty="0" smtClean="0"/>
              <a:t>klo 18.00 Välipala</a:t>
            </a:r>
            <a:br>
              <a:rPr lang="fi-FI" altLang="fi-FI" sz="2400" dirty="0" smtClean="0"/>
            </a:br>
            <a:r>
              <a:rPr lang="fi-FI" altLang="fi-FI" sz="2400" dirty="0" smtClean="0"/>
              <a:t>klo 19.30 Päivällinen</a:t>
            </a:r>
            <a:br>
              <a:rPr lang="fi-FI" altLang="fi-FI" sz="2400" dirty="0" smtClean="0"/>
            </a:br>
            <a:endParaRPr lang="fi-FI" altLang="fi-FI" sz="2400" dirty="0" smtClean="0"/>
          </a:p>
          <a:p>
            <a:endParaRPr lang="en-US" altLang="fi-FI" dirty="0" smtClean="0"/>
          </a:p>
        </p:txBody>
      </p:sp>
      <p:sp>
        <p:nvSpPr>
          <p:cNvPr id="30724" name="Content Placeholder 4"/>
          <p:cNvSpPr>
            <a:spLocks noGrp="1"/>
          </p:cNvSpPr>
          <p:nvPr>
            <p:ph sz="quarter" idx="2"/>
          </p:nvPr>
        </p:nvSpPr>
        <p:spPr>
          <a:xfrm>
            <a:off x="4498975" y="1659814"/>
            <a:ext cx="4041775" cy="4937125"/>
          </a:xfrm>
        </p:spPr>
        <p:txBody>
          <a:bodyPr/>
          <a:lstStyle/>
          <a:p>
            <a:r>
              <a:rPr lang="fi-FI" altLang="fi-FI" sz="2000" b="1" dirty="0" smtClean="0"/>
              <a:t>Aikainen iltaharjoitus</a:t>
            </a:r>
            <a:r>
              <a:rPr lang="fi-FI" altLang="fi-FI" sz="2000" b="1" dirty="0" smtClean="0"/>
              <a:t>:</a:t>
            </a:r>
            <a:endParaRPr lang="fi-FI" altLang="fi-FI" sz="2400" dirty="0" smtClean="0"/>
          </a:p>
          <a:p>
            <a:pPr>
              <a:buFont typeface="Wingdings 3" pitchFamily="18" charset="2"/>
              <a:buNone/>
            </a:pPr>
            <a:r>
              <a:rPr lang="fi-FI" altLang="fi-FI" sz="2400" dirty="0"/>
              <a:t>	</a:t>
            </a:r>
            <a:r>
              <a:rPr lang="fi-FI" altLang="fi-FI" sz="2400" dirty="0" smtClean="0"/>
              <a:t>klo </a:t>
            </a:r>
            <a:r>
              <a:rPr lang="fi-FI" altLang="fi-FI" sz="2400" dirty="0" smtClean="0"/>
              <a:t>8.00 Aamiainen</a:t>
            </a:r>
            <a:br>
              <a:rPr lang="fi-FI" altLang="fi-FI" sz="2400" dirty="0" smtClean="0"/>
            </a:br>
            <a:r>
              <a:rPr lang="fi-FI" altLang="fi-FI" sz="2400" dirty="0" smtClean="0"/>
              <a:t>klo 10.30 Välipala</a:t>
            </a:r>
            <a:br>
              <a:rPr lang="fi-FI" altLang="fi-FI" sz="2400" dirty="0" smtClean="0"/>
            </a:br>
            <a:r>
              <a:rPr lang="fi-FI" altLang="fi-FI" sz="2400" dirty="0" smtClean="0"/>
              <a:t>klo 12.00 Lounas</a:t>
            </a:r>
            <a:br>
              <a:rPr lang="fi-FI" altLang="fi-FI" sz="2400" dirty="0" smtClean="0"/>
            </a:br>
            <a:r>
              <a:rPr lang="fi-FI" altLang="fi-FI" sz="2400" dirty="0" smtClean="0"/>
              <a:t>klo 15.00 Välipala</a:t>
            </a:r>
            <a:br>
              <a:rPr lang="fi-FI" altLang="fi-FI" sz="2400" dirty="0" smtClean="0"/>
            </a:br>
            <a:r>
              <a:rPr lang="fi-FI" altLang="fi-FI" sz="2400" b="1" dirty="0" smtClean="0"/>
              <a:t>klo 16.30 Harjoitus</a:t>
            </a:r>
            <a:r>
              <a:rPr lang="fi-FI" altLang="fi-FI" sz="2400" dirty="0" smtClean="0"/>
              <a:t/>
            </a:r>
            <a:br>
              <a:rPr lang="fi-FI" altLang="fi-FI" sz="2400" dirty="0" smtClean="0"/>
            </a:br>
            <a:r>
              <a:rPr lang="fi-FI" altLang="fi-FI" sz="2400" dirty="0" smtClean="0"/>
              <a:t>klo 18.30 Välipala</a:t>
            </a:r>
            <a:br>
              <a:rPr lang="fi-FI" altLang="fi-FI" sz="2400" dirty="0" smtClean="0"/>
            </a:br>
            <a:r>
              <a:rPr lang="fi-FI" altLang="fi-FI" sz="2400" dirty="0" smtClean="0"/>
              <a:t>klo 20.00 Päivällinen</a:t>
            </a:r>
            <a:r>
              <a:rPr lang="fi-FI" altLang="fi-FI" dirty="0" smtClean="0"/>
              <a:t/>
            </a:r>
            <a:br>
              <a:rPr lang="fi-FI" altLang="fi-FI" dirty="0" smtClean="0"/>
            </a:br>
            <a:endParaRPr lang="fi-FI" altLang="fi-FI" dirty="0" smtClean="0"/>
          </a:p>
          <a:p>
            <a:endParaRPr lang="en-US" altLang="fi-FI" dirty="0" smtClean="0"/>
          </a:p>
        </p:txBody>
      </p:sp>
    </p:spTree>
    <p:extLst>
      <p:ext uri="{BB962C8B-B14F-4D97-AF65-F5344CB8AC3E}">
        <p14:creationId xmlns:p14="http://schemas.microsoft.com/office/powerpoint/2010/main" val="347614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5"/>
          <p:cNvSpPr>
            <a:spLocks noGrp="1"/>
          </p:cNvSpPr>
          <p:nvPr>
            <p:ph type="title"/>
          </p:nvPr>
        </p:nvSpPr>
        <p:spPr>
          <a:xfrm>
            <a:off x="376898" y="599846"/>
            <a:ext cx="8229600" cy="784555"/>
          </a:xfrm>
        </p:spPr>
        <p:txBody>
          <a:bodyPr/>
          <a:lstStyle/>
          <a:p>
            <a:r>
              <a:rPr lang="fi-FI" altLang="fi-FI" dirty="0" smtClean="0"/>
              <a:t>Esimerkkejä välipaloista</a:t>
            </a:r>
            <a:endParaRPr lang="en-US" altLang="fi-FI" dirty="0" smtClean="0"/>
          </a:p>
        </p:txBody>
      </p:sp>
      <p:sp>
        <p:nvSpPr>
          <p:cNvPr id="35843" name="Content Placeholder 6"/>
          <p:cNvSpPr>
            <a:spLocks noGrp="1"/>
          </p:cNvSpPr>
          <p:nvPr>
            <p:ph sz="quarter" idx="1"/>
          </p:nvPr>
        </p:nvSpPr>
        <p:spPr>
          <a:xfrm>
            <a:off x="457200" y="1880006"/>
            <a:ext cx="8229600" cy="4276319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Soseet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Hedelmät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Myslipatukat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Täysmehu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Jogurtti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Karjalanpiirakka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Pikapuuro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Sämpylä</a:t>
            </a:r>
          </a:p>
          <a:p>
            <a:endParaRPr lang="en-US" altLang="fi-FI" dirty="0" smtClean="0"/>
          </a:p>
        </p:txBody>
      </p:sp>
      <p:pic>
        <p:nvPicPr>
          <p:cNvPr id="35844" name="Picture 4" descr="välipal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128" y="2519388"/>
            <a:ext cx="3386138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48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dirty="0" smtClean="0"/>
              <a:t>Esimerkkejä välipaloista</a:t>
            </a:r>
            <a:endParaRPr lang="en-US" altLang="fi-FI" dirty="0" smtClean="0"/>
          </a:p>
        </p:txBody>
      </p:sp>
      <p:sp>
        <p:nvSpPr>
          <p:cNvPr id="3686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55612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2 täysjyväleipäviipaletta, joiden välissä 2 kinkkusiivua ja 2 rkl raejuustoa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1 dl mysliä ja 2 dl jogurttia tai viiliä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2 dl pikapuuroa, lasi täysmehua ja keitetty kananmuna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1,5 dl maitorahkaa, </a:t>
            </a:r>
            <a:r>
              <a:rPr lang="fi-FI" altLang="fi-FI" dirty="0" err="1" smtClean="0"/>
              <a:t>shottipullollinen</a:t>
            </a:r>
            <a:r>
              <a:rPr lang="fi-FI" altLang="fi-FI" dirty="0" smtClean="0"/>
              <a:t> hedelmä-vihannessosetta ja banaani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 err="1" smtClean="0"/>
              <a:t>Smoothieta</a:t>
            </a:r>
            <a:r>
              <a:rPr lang="fi-FI" altLang="fi-FI" dirty="0" smtClean="0"/>
              <a:t>, </a:t>
            </a:r>
            <a:r>
              <a:rPr lang="fi-FI" altLang="fi-FI" dirty="0" smtClean="0"/>
              <a:t>jossa marjoja, rasvatonta jogurttia, tuoremehua, banaani</a:t>
            </a:r>
            <a:endParaRPr lang="fi-FI" altLang="fi-FI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myslipatukka, hedelmä ja lasi maitoa </a:t>
            </a:r>
            <a:endParaRPr lang="en-US" altLang="fi-FI" dirty="0" smtClean="0"/>
          </a:p>
        </p:txBody>
      </p:sp>
    </p:spTree>
    <p:extLst>
      <p:ext uri="{BB962C8B-B14F-4D97-AF65-F5344CB8AC3E}">
        <p14:creationId xmlns:p14="http://schemas.microsoft.com/office/powerpoint/2010/main" val="175240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98474" y="518841"/>
            <a:ext cx="7556313" cy="1116106"/>
          </a:xfrm>
        </p:spPr>
        <p:txBody>
          <a:bodyPr/>
          <a:lstStyle/>
          <a:p>
            <a:r>
              <a:rPr lang="fi-FI" altLang="fi-FI" smtClean="0"/>
              <a:t>Palautumisvälipala</a:t>
            </a:r>
            <a:endParaRPr lang="en-US" altLang="fi-FI" smtClean="0"/>
          </a:p>
        </p:txBody>
      </p:sp>
      <p:sp>
        <p:nvSpPr>
          <p:cNvPr id="37891" name="Content Placeholder 2"/>
          <p:cNvSpPr>
            <a:spLocks noGrp="1"/>
          </p:cNvSpPr>
          <p:nvPr>
            <p:ph sz="quarter" idx="1"/>
          </p:nvPr>
        </p:nvSpPr>
        <p:spPr>
          <a:xfrm>
            <a:off x="498474" y="1600200"/>
            <a:ext cx="8229600" cy="442081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Paljon </a:t>
            </a:r>
            <a:r>
              <a:rPr lang="fi-FI" altLang="fi-FI" dirty="0" smtClean="0"/>
              <a:t>nestettä</a:t>
            </a:r>
            <a:endParaRPr lang="fi-FI" altLang="fi-FI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Hiilihydraattia ja </a:t>
            </a:r>
            <a:r>
              <a:rPr lang="fi-FI" altLang="fi-FI" dirty="0" smtClean="0"/>
              <a:t>proteiinia</a:t>
            </a:r>
            <a:endParaRPr lang="fi-FI" altLang="fi-FI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 err="1" smtClean="0"/>
              <a:t>Esim</a:t>
            </a:r>
            <a:r>
              <a:rPr lang="fi-FI" altLang="fi-FI" dirty="0" smtClean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Valmis </a:t>
            </a:r>
            <a:r>
              <a:rPr lang="fi-FI" altLang="fi-FI" dirty="0" smtClean="0"/>
              <a:t>palautumisjuoma</a:t>
            </a:r>
            <a:endParaRPr lang="fi-FI" altLang="fi-FI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Sämpylä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Juotava jogurtti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Valio plus –maitopurkki 2,5dl</a:t>
            </a:r>
          </a:p>
          <a:p>
            <a:endParaRPr lang="en-US" altLang="fi-FI" dirty="0" smtClean="0"/>
          </a:p>
        </p:txBody>
      </p:sp>
    </p:spTree>
    <p:extLst>
      <p:ext uri="{BB962C8B-B14F-4D97-AF65-F5344CB8AC3E}">
        <p14:creationId xmlns:p14="http://schemas.microsoft.com/office/powerpoint/2010/main" val="207448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Riittävyys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876889"/>
            <a:ext cx="7556313" cy="4144963"/>
          </a:xfrm>
        </p:spPr>
        <p:txBody>
          <a:bodyPr/>
          <a:lstStyle/>
          <a:p>
            <a:r>
              <a:rPr lang="en-US" dirty="0" err="1" smtClean="0"/>
              <a:t>Nälkiinnyttäminen</a:t>
            </a:r>
            <a:r>
              <a:rPr lang="en-US" dirty="0" smtClean="0"/>
              <a:t> / </a:t>
            </a:r>
            <a:r>
              <a:rPr lang="en-US" dirty="0" err="1" smtClean="0"/>
              <a:t>säästöliekillä</a:t>
            </a:r>
            <a:r>
              <a:rPr lang="en-US" dirty="0" smtClean="0"/>
              <a:t> </a:t>
            </a:r>
            <a:r>
              <a:rPr lang="en-US" dirty="0" err="1" smtClean="0"/>
              <a:t>käyminen</a:t>
            </a:r>
            <a:r>
              <a:rPr lang="en-US" dirty="0" smtClean="0"/>
              <a:t> </a:t>
            </a:r>
            <a:r>
              <a:rPr lang="en-US" dirty="0" smtClean="0"/>
              <a:t>vie vain </a:t>
            </a:r>
            <a:r>
              <a:rPr lang="en-US" dirty="0" err="1" smtClean="0"/>
              <a:t>taaksepäin</a:t>
            </a:r>
            <a:endParaRPr lang="en-US" dirty="0" smtClean="0"/>
          </a:p>
          <a:p>
            <a:r>
              <a:rPr lang="en-US" dirty="0" err="1" smtClean="0"/>
              <a:t>Perusaineenvaihdunta</a:t>
            </a:r>
            <a:r>
              <a:rPr lang="en-US" dirty="0" smtClean="0"/>
              <a:t> (PAV) </a:t>
            </a:r>
            <a:r>
              <a:rPr lang="en-US" dirty="0" smtClean="0"/>
              <a:t>= 500 kcal + </a:t>
            </a:r>
            <a:r>
              <a:rPr lang="en-US" dirty="0" smtClean="0"/>
              <a:t>22 x </a:t>
            </a:r>
            <a:r>
              <a:rPr lang="en-US" dirty="0" err="1" smtClean="0"/>
              <a:t>rasvaton</a:t>
            </a:r>
            <a:r>
              <a:rPr lang="en-US" dirty="0" smtClean="0"/>
              <a:t> </a:t>
            </a:r>
            <a:r>
              <a:rPr lang="en-US" dirty="0" err="1" smtClean="0"/>
              <a:t>paino</a:t>
            </a:r>
            <a:endParaRPr lang="en-US" dirty="0" smtClean="0"/>
          </a:p>
          <a:p>
            <a:r>
              <a:rPr lang="en-US" dirty="0" err="1" smtClean="0"/>
              <a:t>Miehet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 smtClean="0"/>
              <a:t>66.47+(13.75 x </a:t>
            </a:r>
            <a:r>
              <a:rPr lang="en-US" dirty="0" err="1" smtClean="0"/>
              <a:t>paino</a:t>
            </a:r>
            <a:r>
              <a:rPr lang="en-US" dirty="0" smtClean="0"/>
              <a:t> kg)+(5 x </a:t>
            </a:r>
            <a:r>
              <a:rPr lang="en-US" dirty="0" err="1" smtClean="0"/>
              <a:t>pituus</a:t>
            </a:r>
            <a:r>
              <a:rPr lang="en-US" dirty="0" smtClean="0"/>
              <a:t> cm) – (6.76 x </a:t>
            </a:r>
            <a:r>
              <a:rPr lang="en-US" dirty="0" err="1" smtClean="0"/>
              <a:t>ikä</a:t>
            </a:r>
            <a:r>
              <a:rPr lang="en-US" dirty="0" smtClean="0"/>
              <a:t> v) </a:t>
            </a:r>
          </a:p>
          <a:p>
            <a:r>
              <a:rPr lang="en-US" dirty="0" err="1" smtClean="0"/>
              <a:t>Naiset</a:t>
            </a:r>
            <a:r>
              <a:rPr lang="en-US" dirty="0" smtClean="0"/>
              <a:t>:</a:t>
            </a:r>
          </a:p>
          <a:p>
            <a:r>
              <a:rPr lang="en-US" dirty="0" smtClean="0"/>
              <a:t>655.1+(9.56 x </a:t>
            </a:r>
            <a:r>
              <a:rPr lang="en-US" dirty="0" err="1" smtClean="0"/>
              <a:t>paino</a:t>
            </a:r>
            <a:r>
              <a:rPr lang="en-US" dirty="0" smtClean="0"/>
              <a:t> </a:t>
            </a:r>
            <a:r>
              <a:rPr lang="en-US" dirty="0"/>
              <a:t>kg)+(</a:t>
            </a:r>
            <a:r>
              <a:rPr lang="en-US" dirty="0" smtClean="0"/>
              <a:t>1.85 x </a:t>
            </a:r>
            <a:r>
              <a:rPr lang="en-US" dirty="0" err="1" smtClean="0"/>
              <a:t>pituus</a:t>
            </a:r>
            <a:r>
              <a:rPr lang="en-US" dirty="0" smtClean="0"/>
              <a:t> </a:t>
            </a:r>
            <a:r>
              <a:rPr lang="en-US" dirty="0"/>
              <a:t>cm) – (</a:t>
            </a:r>
            <a:r>
              <a:rPr lang="en-US" dirty="0" smtClean="0"/>
              <a:t>4.68 x </a:t>
            </a:r>
            <a:r>
              <a:rPr lang="en-US" dirty="0" err="1" smtClean="0"/>
              <a:t>ikä</a:t>
            </a:r>
            <a:r>
              <a:rPr lang="en-US" dirty="0" smtClean="0"/>
              <a:t> v)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2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Miksi kannattaa panostaa?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altLang="fi-FI" dirty="0"/>
              <a:t>Laadukas harjoittelu</a:t>
            </a:r>
          </a:p>
          <a:p>
            <a:r>
              <a:rPr lang="fi-FI" altLang="fi-FI" dirty="0"/>
              <a:t>Jaksaminen ja keskittyminen</a:t>
            </a:r>
          </a:p>
          <a:p>
            <a:r>
              <a:rPr lang="fi-FI" altLang="fi-FI" dirty="0"/>
              <a:t>Palautuminen ja kehittyminen</a:t>
            </a:r>
          </a:p>
          <a:p>
            <a:r>
              <a:rPr lang="fi-FI" altLang="fi-FI" dirty="0"/>
              <a:t>Sairasteluiden ja loukkaantumisten välttäminen</a:t>
            </a:r>
          </a:p>
          <a:p>
            <a:r>
              <a:rPr lang="fi-FI" altLang="fi-FI" dirty="0"/>
              <a:t>Kehon koostumus -&gt; olet mitä syöt</a:t>
            </a:r>
          </a:p>
          <a:p>
            <a:endParaRPr lang="fi-F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921" y="3789889"/>
            <a:ext cx="2601189" cy="223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46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Juominen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Samat</a:t>
            </a:r>
            <a:r>
              <a:rPr lang="en-US" dirty="0" smtClean="0"/>
              <a:t> </a:t>
            </a:r>
            <a:r>
              <a:rPr lang="en-US" dirty="0" err="1" smtClean="0"/>
              <a:t>säännöt</a:t>
            </a:r>
            <a:r>
              <a:rPr lang="en-US" dirty="0" smtClean="0"/>
              <a:t> </a:t>
            </a:r>
            <a:r>
              <a:rPr lang="en-US" dirty="0" err="1" smtClean="0"/>
              <a:t>pätee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Säännöllisyys</a:t>
            </a:r>
            <a:r>
              <a:rPr lang="en-US" dirty="0" smtClean="0"/>
              <a:t>… </a:t>
            </a:r>
            <a:r>
              <a:rPr lang="en-US" dirty="0" err="1" smtClean="0"/>
              <a:t>ei</a:t>
            </a:r>
            <a:r>
              <a:rPr lang="en-US" dirty="0" smtClean="0"/>
              <a:t> vain </a:t>
            </a:r>
            <a:r>
              <a:rPr lang="en-US" dirty="0" err="1" smtClean="0"/>
              <a:t>harjoiteltaessa</a:t>
            </a:r>
            <a:r>
              <a:rPr lang="en-US" dirty="0" smtClean="0"/>
              <a:t> -&gt; </a:t>
            </a:r>
            <a:r>
              <a:rPr lang="en-US" dirty="0" err="1" smtClean="0"/>
              <a:t>juomapullo</a:t>
            </a:r>
            <a:r>
              <a:rPr lang="en-US" dirty="0" smtClean="0"/>
              <a:t> </a:t>
            </a:r>
            <a:r>
              <a:rPr lang="en-US" dirty="0" err="1" smtClean="0"/>
              <a:t>työpöydällä</a:t>
            </a:r>
            <a:r>
              <a:rPr lang="en-US" dirty="0" smtClean="0"/>
              <a:t>/</a:t>
            </a:r>
            <a:r>
              <a:rPr lang="en-US" dirty="0" err="1" smtClean="0"/>
              <a:t>sohvapöydällä</a:t>
            </a:r>
            <a:r>
              <a:rPr lang="en-US" dirty="0" smtClean="0"/>
              <a:t>/</a:t>
            </a:r>
            <a:r>
              <a:rPr lang="en-US" dirty="0" err="1" smtClean="0"/>
              <a:t>yöpöydällä</a:t>
            </a:r>
            <a:endParaRPr lang="en-US" dirty="0" smtClean="0"/>
          </a:p>
          <a:p>
            <a:r>
              <a:rPr lang="en-US" dirty="0" err="1" smtClean="0"/>
              <a:t>Riittävyys</a:t>
            </a:r>
            <a:r>
              <a:rPr lang="en-US" dirty="0" smtClean="0"/>
              <a:t>: </a:t>
            </a:r>
            <a:r>
              <a:rPr lang="en-US" dirty="0" err="1" smtClean="0"/>
              <a:t>lyhyet</a:t>
            </a:r>
            <a:r>
              <a:rPr lang="en-US" dirty="0" smtClean="0"/>
              <a:t> </a:t>
            </a:r>
            <a:r>
              <a:rPr lang="en-US" dirty="0" err="1" smtClean="0"/>
              <a:t>harjoitukset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ennen</a:t>
            </a:r>
            <a:r>
              <a:rPr lang="en-US" dirty="0" smtClean="0">
                <a:sym typeface="Wingdings"/>
              </a:rPr>
              <a:t> ja </a:t>
            </a:r>
            <a:r>
              <a:rPr lang="en-US" dirty="0" err="1" smtClean="0">
                <a:sym typeface="Wingdings"/>
              </a:rPr>
              <a:t>varsinkin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jälkeen</a:t>
            </a:r>
            <a:r>
              <a:rPr lang="en-US" dirty="0" smtClean="0">
                <a:sym typeface="Wingdings"/>
              </a:rPr>
              <a:t> </a:t>
            </a:r>
          </a:p>
          <a:p>
            <a:r>
              <a:rPr lang="en-US" dirty="0" err="1" smtClean="0">
                <a:sym typeface="Wingdings"/>
              </a:rPr>
              <a:t>Ajoitus</a:t>
            </a:r>
            <a:r>
              <a:rPr lang="en-US" dirty="0" smtClean="0">
                <a:sym typeface="Wingdings"/>
              </a:rPr>
              <a:t>: 20 min </a:t>
            </a:r>
            <a:r>
              <a:rPr lang="en-US" dirty="0" err="1" smtClean="0">
                <a:sym typeface="Wingdings"/>
              </a:rPr>
              <a:t>välein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1-1,5 </a:t>
            </a:r>
            <a:r>
              <a:rPr lang="en-US" dirty="0" smtClean="0">
                <a:sym typeface="Wingdings"/>
              </a:rPr>
              <a:t>dl</a:t>
            </a:r>
            <a:endParaRPr lang="en-US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48239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Valmistautuminen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Kun </a:t>
            </a:r>
            <a:r>
              <a:rPr lang="en-US" dirty="0" err="1" smtClean="0"/>
              <a:t>peruspaketti</a:t>
            </a:r>
            <a:r>
              <a:rPr lang="en-US" dirty="0" smtClean="0"/>
              <a:t> </a:t>
            </a:r>
            <a:r>
              <a:rPr lang="en-US" dirty="0" err="1" smtClean="0"/>
              <a:t>kunnossa</a:t>
            </a:r>
            <a:r>
              <a:rPr lang="en-US" dirty="0" smtClean="0"/>
              <a:t>, </a:t>
            </a:r>
            <a:r>
              <a:rPr lang="en-US" dirty="0" err="1" smtClean="0"/>
              <a:t>huomioi</a:t>
            </a:r>
            <a:r>
              <a:rPr lang="en-US" dirty="0" smtClean="0"/>
              <a:t> </a:t>
            </a:r>
            <a:r>
              <a:rPr lang="en-US" dirty="0" err="1" smtClean="0"/>
              <a:t>ennen</a:t>
            </a:r>
            <a:r>
              <a:rPr lang="en-US" dirty="0" smtClean="0"/>
              <a:t> </a:t>
            </a:r>
            <a:r>
              <a:rPr lang="en-US" dirty="0" err="1" smtClean="0"/>
              <a:t>pelejä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3-4 </a:t>
            </a:r>
            <a:r>
              <a:rPr lang="en-US" dirty="0" err="1" smtClean="0"/>
              <a:t>pv</a:t>
            </a:r>
            <a:r>
              <a:rPr lang="en-US" dirty="0" smtClean="0"/>
              <a:t> </a:t>
            </a:r>
            <a:r>
              <a:rPr lang="en-US" dirty="0" err="1" smtClean="0"/>
              <a:t>ennen</a:t>
            </a:r>
            <a:r>
              <a:rPr lang="en-US" dirty="0" smtClean="0"/>
              <a:t>: </a:t>
            </a:r>
            <a:r>
              <a:rPr lang="en-US" dirty="0" err="1" smtClean="0">
                <a:sym typeface="Wingdings"/>
              </a:rPr>
              <a:t>r</a:t>
            </a:r>
            <a:r>
              <a:rPr lang="en-US" dirty="0" err="1" smtClean="0"/>
              <a:t>iittävä</a:t>
            </a:r>
            <a:r>
              <a:rPr lang="en-US" dirty="0" smtClean="0"/>
              <a:t> </a:t>
            </a:r>
            <a:r>
              <a:rPr lang="en-US" dirty="0" err="1" smtClean="0"/>
              <a:t>energiansaanti</a:t>
            </a:r>
            <a:r>
              <a:rPr lang="en-US" dirty="0" smtClean="0"/>
              <a:t>, </a:t>
            </a:r>
            <a:r>
              <a:rPr lang="en-US" dirty="0" err="1" smtClean="0"/>
              <a:t>mutta</a:t>
            </a:r>
            <a:r>
              <a:rPr lang="en-US" dirty="0" smtClean="0"/>
              <a:t> </a:t>
            </a:r>
            <a:r>
              <a:rPr lang="en-US" dirty="0" err="1" smtClean="0"/>
              <a:t>ei</a:t>
            </a:r>
            <a:r>
              <a:rPr lang="en-US" dirty="0" smtClean="0"/>
              <a:t> </a:t>
            </a:r>
            <a:r>
              <a:rPr lang="en-US" dirty="0" err="1" smtClean="0"/>
              <a:t>ylitankkausta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 smtClean="0"/>
              <a:t>Hiilihydraatin</a:t>
            </a:r>
            <a:r>
              <a:rPr lang="en-US" dirty="0" smtClean="0"/>
              <a:t> </a:t>
            </a:r>
            <a:r>
              <a:rPr lang="en-US" dirty="0" err="1"/>
              <a:t>r</a:t>
            </a:r>
            <a:r>
              <a:rPr lang="en-US" dirty="0" err="1" smtClean="0"/>
              <a:t>ajallinen</a:t>
            </a:r>
            <a:r>
              <a:rPr lang="en-US" dirty="0" smtClean="0"/>
              <a:t> </a:t>
            </a:r>
            <a:r>
              <a:rPr lang="en-US" dirty="0" err="1" smtClean="0"/>
              <a:t>varastointikyky</a:t>
            </a:r>
            <a:r>
              <a:rPr lang="en-US" dirty="0" smtClean="0"/>
              <a:t> </a:t>
            </a:r>
            <a:r>
              <a:rPr lang="en-US" dirty="0" err="1" smtClean="0"/>
              <a:t>lihaksissa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 smtClean="0"/>
              <a:t>Ei</a:t>
            </a:r>
            <a:r>
              <a:rPr lang="en-US" dirty="0" smtClean="0"/>
              <a:t> </a:t>
            </a:r>
            <a:r>
              <a:rPr lang="en-US" dirty="0" err="1" smtClean="0"/>
              <a:t>harjoitella</a:t>
            </a:r>
            <a:r>
              <a:rPr lang="en-US" dirty="0" smtClean="0"/>
              <a:t> </a:t>
            </a:r>
            <a:r>
              <a:rPr lang="en-US" dirty="0" err="1" smtClean="0"/>
              <a:t>liian</a:t>
            </a:r>
            <a:r>
              <a:rPr lang="en-US" dirty="0" smtClean="0"/>
              <a:t> </a:t>
            </a:r>
            <a:r>
              <a:rPr lang="en-US" dirty="0" err="1" smtClean="0"/>
              <a:t>kovaa</a:t>
            </a:r>
            <a:r>
              <a:rPr lang="en-US" dirty="0" smtClean="0"/>
              <a:t> </a:t>
            </a:r>
            <a:r>
              <a:rPr lang="en-US" dirty="0" err="1" smtClean="0"/>
              <a:t>liian</a:t>
            </a:r>
            <a:r>
              <a:rPr lang="en-US" dirty="0" smtClean="0"/>
              <a:t> </a:t>
            </a:r>
            <a:r>
              <a:rPr lang="en-US" dirty="0" err="1" smtClean="0"/>
              <a:t>lähellä</a:t>
            </a:r>
            <a:r>
              <a:rPr lang="en-US" dirty="0" smtClean="0"/>
              <a:t> </a:t>
            </a:r>
            <a:r>
              <a:rPr lang="en-US" dirty="0" err="1" smtClean="0"/>
              <a:t>suoritusta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energiavarastot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palautuminen</a:t>
            </a:r>
            <a:endParaRPr lang="en-US" dirty="0" smtClean="0">
              <a:sym typeface="Wingdings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 smtClean="0">
                <a:sym typeface="Wingdings"/>
              </a:rPr>
              <a:t>Ei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juoda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liikaa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err="1" smtClean="0">
                <a:sym typeface="Wingdings"/>
              </a:rPr>
              <a:t>virtsan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väri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01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Pelipäivä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Aamulla</a:t>
            </a:r>
            <a:r>
              <a:rPr lang="en-US" dirty="0" smtClean="0"/>
              <a:t> 3-4h </a:t>
            </a:r>
            <a:r>
              <a:rPr lang="en-US" dirty="0" err="1" smtClean="0"/>
              <a:t>ennen</a:t>
            </a:r>
            <a:r>
              <a:rPr lang="en-US" dirty="0" smtClean="0"/>
              <a:t> </a:t>
            </a:r>
            <a:r>
              <a:rPr lang="en-US" dirty="0" err="1" smtClean="0"/>
              <a:t>peliä</a:t>
            </a:r>
            <a:r>
              <a:rPr lang="en-US" dirty="0" smtClean="0"/>
              <a:t> </a:t>
            </a:r>
            <a:r>
              <a:rPr lang="en-US" dirty="0" err="1" smtClean="0"/>
              <a:t>monipuolinen</a:t>
            </a:r>
            <a:r>
              <a:rPr lang="en-US" dirty="0" smtClean="0"/>
              <a:t> </a:t>
            </a:r>
            <a:r>
              <a:rPr lang="en-US" dirty="0" err="1" smtClean="0"/>
              <a:t>aamiainen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Juo</a:t>
            </a:r>
            <a:r>
              <a:rPr lang="en-US" dirty="0" smtClean="0"/>
              <a:t> </a:t>
            </a:r>
            <a:r>
              <a:rPr lang="en-US" dirty="0" smtClean="0"/>
              <a:t>500ml-1l </a:t>
            </a:r>
            <a:r>
              <a:rPr lang="en-US" dirty="0" err="1" smtClean="0"/>
              <a:t>esim</a:t>
            </a:r>
            <a:r>
              <a:rPr lang="en-US" dirty="0" smtClean="0"/>
              <a:t>. </a:t>
            </a:r>
            <a:r>
              <a:rPr lang="en-US" dirty="0" err="1" smtClean="0"/>
              <a:t>Laimeaa</a:t>
            </a:r>
            <a:r>
              <a:rPr lang="en-US" dirty="0" smtClean="0"/>
              <a:t> </a:t>
            </a:r>
            <a:r>
              <a:rPr lang="en-US" dirty="0" err="1" smtClean="0"/>
              <a:t>urheilujuomaa</a:t>
            </a:r>
            <a:r>
              <a:rPr lang="en-US" dirty="0" smtClean="0"/>
              <a:t> </a:t>
            </a:r>
            <a:r>
              <a:rPr lang="en-US" dirty="0" err="1" smtClean="0"/>
              <a:t>verryttelyn</a:t>
            </a:r>
            <a:r>
              <a:rPr lang="en-US" dirty="0" smtClean="0"/>
              <a:t> </a:t>
            </a:r>
            <a:r>
              <a:rPr lang="en-US" dirty="0" err="1" smtClean="0"/>
              <a:t>aikana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Pelin</a:t>
            </a:r>
            <a:r>
              <a:rPr lang="en-US" dirty="0" smtClean="0"/>
              <a:t> </a:t>
            </a:r>
            <a:r>
              <a:rPr lang="en-US" dirty="0" err="1" smtClean="0"/>
              <a:t>aikana</a:t>
            </a:r>
            <a:r>
              <a:rPr lang="en-US" dirty="0" smtClean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Aloita</a:t>
            </a:r>
            <a:r>
              <a:rPr lang="en-US" dirty="0" smtClean="0"/>
              <a:t> </a:t>
            </a:r>
            <a:r>
              <a:rPr lang="en-US" dirty="0" err="1" smtClean="0"/>
              <a:t>juominen</a:t>
            </a:r>
            <a:r>
              <a:rPr lang="en-US" dirty="0" smtClean="0"/>
              <a:t> </a:t>
            </a:r>
            <a:r>
              <a:rPr lang="en-US" dirty="0" err="1" smtClean="0"/>
              <a:t>ajoissa</a:t>
            </a:r>
            <a:r>
              <a:rPr lang="en-US" dirty="0" smtClean="0"/>
              <a:t>! 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Urheilujuoman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glukoosipitoisuus</a:t>
            </a:r>
            <a:r>
              <a:rPr lang="en-US" dirty="0" smtClean="0">
                <a:sym typeface="Wingdings"/>
              </a:rPr>
              <a:t> 3-6 % </a:t>
            </a:r>
            <a:r>
              <a:rPr lang="en-US" dirty="0" smtClean="0">
                <a:sym typeface="Wingdings"/>
              </a:rPr>
              <a:t>(+ </a:t>
            </a:r>
            <a:r>
              <a:rPr lang="en-US" dirty="0" err="1" smtClean="0">
                <a:sym typeface="Wingdings"/>
              </a:rPr>
              <a:t>suolot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riippuen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pelin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kestosta</a:t>
            </a:r>
            <a:r>
              <a:rPr lang="en-US" dirty="0" smtClean="0">
                <a:sym typeface="Wingdings"/>
              </a:rPr>
              <a:t> ja </a:t>
            </a:r>
            <a:r>
              <a:rPr lang="en-US" dirty="0" err="1" smtClean="0">
                <a:sym typeface="Wingdings"/>
              </a:rPr>
              <a:t>hikoilusta</a:t>
            </a:r>
            <a:r>
              <a:rPr lang="en-US" dirty="0" smtClean="0">
                <a:sym typeface="Wingdings"/>
              </a:rPr>
              <a:t>)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Testaa</a:t>
            </a:r>
            <a:r>
              <a:rPr lang="en-US" dirty="0" smtClean="0"/>
              <a:t> </a:t>
            </a:r>
            <a:r>
              <a:rPr lang="en-US" dirty="0" err="1" smtClean="0"/>
              <a:t>toimivuus</a:t>
            </a:r>
            <a:r>
              <a:rPr lang="en-US" dirty="0" smtClean="0"/>
              <a:t> </a:t>
            </a:r>
            <a:r>
              <a:rPr lang="en-US" dirty="0" err="1" smtClean="0"/>
              <a:t>treeneissä</a:t>
            </a:r>
            <a:r>
              <a:rPr lang="en-US" dirty="0" smtClean="0"/>
              <a:t> ja </a:t>
            </a:r>
            <a:r>
              <a:rPr lang="en-US" dirty="0" err="1" smtClean="0"/>
              <a:t>vähemmän</a:t>
            </a:r>
            <a:r>
              <a:rPr lang="en-US" dirty="0" smtClean="0"/>
              <a:t> </a:t>
            </a:r>
            <a:r>
              <a:rPr lang="en-US" dirty="0" err="1" smtClean="0"/>
              <a:t>tärkeissä</a:t>
            </a:r>
            <a:r>
              <a:rPr lang="en-US" dirty="0" smtClean="0"/>
              <a:t> </a:t>
            </a:r>
            <a:r>
              <a:rPr lang="en-US" dirty="0" err="1" smtClean="0"/>
              <a:t>peleissä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1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Lopuksi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Ravitsemukseen</a:t>
            </a:r>
            <a:r>
              <a:rPr lang="en-US" dirty="0" smtClean="0"/>
              <a:t> </a:t>
            </a:r>
            <a:r>
              <a:rPr lang="en-US" dirty="0" err="1" smtClean="0"/>
              <a:t>kiinnitettävä</a:t>
            </a:r>
            <a:r>
              <a:rPr lang="en-US" dirty="0" smtClean="0"/>
              <a:t> </a:t>
            </a:r>
            <a:r>
              <a:rPr lang="en-US" dirty="0" err="1" smtClean="0"/>
              <a:t>huomiota</a:t>
            </a:r>
            <a:r>
              <a:rPr lang="en-US" dirty="0" smtClean="0"/>
              <a:t> </a:t>
            </a:r>
            <a:r>
              <a:rPr lang="en-US" dirty="0" err="1" smtClean="0"/>
              <a:t>kuin</a:t>
            </a:r>
            <a:r>
              <a:rPr lang="en-US" dirty="0" smtClean="0"/>
              <a:t> </a:t>
            </a:r>
            <a:r>
              <a:rPr lang="en-US" dirty="0" err="1" smtClean="0"/>
              <a:t>harjoitteluun</a:t>
            </a:r>
            <a:r>
              <a:rPr lang="en-US" dirty="0" smtClean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Kuinka</a:t>
            </a:r>
            <a:r>
              <a:rPr lang="en-US" dirty="0" smtClean="0"/>
              <a:t> </a:t>
            </a:r>
            <a:r>
              <a:rPr lang="en-US" dirty="0" err="1" smtClean="0"/>
              <a:t>hyvään</a:t>
            </a:r>
            <a:r>
              <a:rPr lang="en-US" dirty="0" smtClean="0"/>
              <a:t> </a:t>
            </a:r>
            <a:r>
              <a:rPr lang="en-US" dirty="0" err="1" smtClean="0"/>
              <a:t>tulokseen</a:t>
            </a:r>
            <a:r>
              <a:rPr lang="en-US" dirty="0" smtClean="0"/>
              <a:t> </a:t>
            </a:r>
            <a:r>
              <a:rPr lang="en-US" dirty="0" err="1" smtClean="0"/>
              <a:t>johtaa</a:t>
            </a:r>
            <a:r>
              <a:rPr lang="en-US" dirty="0" smtClean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 smtClean="0"/>
              <a:t>Epäsäännöllinen</a:t>
            </a:r>
            <a:r>
              <a:rPr lang="en-US" dirty="0" smtClean="0"/>
              <a:t> </a:t>
            </a:r>
            <a:r>
              <a:rPr lang="en-US" dirty="0" err="1" smtClean="0"/>
              <a:t>harjoittelu</a:t>
            </a:r>
            <a:r>
              <a:rPr lang="en-US" dirty="0" smtClean="0"/>
              <a:t>?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 smtClean="0"/>
              <a:t>Huonolaatuinen</a:t>
            </a:r>
            <a:r>
              <a:rPr lang="en-US" dirty="0" smtClean="0"/>
              <a:t> </a:t>
            </a:r>
            <a:r>
              <a:rPr lang="en-US" dirty="0" err="1" smtClean="0"/>
              <a:t>harjoittelu</a:t>
            </a:r>
            <a:r>
              <a:rPr lang="en-US" dirty="0" smtClean="0"/>
              <a:t>?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Miten</a:t>
            </a:r>
            <a:r>
              <a:rPr lang="en-US" dirty="0" smtClean="0"/>
              <a:t> </a:t>
            </a:r>
            <a:r>
              <a:rPr lang="en-US" dirty="0" err="1" smtClean="0"/>
              <a:t>paljon</a:t>
            </a:r>
            <a:r>
              <a:rPr lang="en-US" dirty="0" smtClean="0"/>
              <a:t> </a:t>
            </a:r>
            <a:r>
              <a:rPr lang="en-US" dirty="0" err="1" smtClean="0"/>
              <a:t>kuntoa</a:t>
            </a:r>
            <a:r>
              <a:rPr lang="en-US" dirty="0" smtClean="0"/>
              <a:t> </a:t>
            </a:r>
            <a:r>
              <a:rPr lang="en-US" dirty="0" err="1" smtClean="0"/>
              <a:t>saa</a:t>
            </a:r>
            <a:r>
              <a:rPr lang="en-US" dirty="0" smtClean="0"/>
              <a:t> </a:t>
            </a:r>
            <a:r>
              <a:rPr lang="en-US" dirty="0" err="1" smtClean="0"/>
              <a:t>nostettua</a:t>
            </a:r>
            <a:r>
              <a:rPr lang="en-US" dirty="0" smtClean="0"/>
              <a:t> </a:t>
            </a:r>
            <a:r>
              <a:rPr lang="en-US" dirty="0" err="1" smtClean="0"/>
              <a:t>viikko</a:t>
            </a:r>
            <a:r>
              <a:rPr lang="en-US" dirty="0" smtClean="0"/>
              <a:t> </a:t>
            </a:r>
            <a:r>
              <a:rPr lang="en-US" dirty="0" err="1" smtClean="0"/>
              <a:t>ennen</a:t>
            </a:r>
            <a:r>
              <a:rPr lang="en-US" dirty="0" smtClean="0"/>
              <a:t> </a:t>
            </a:r>
            <a:r>
              <a:rPr lang="en-US" dirty="0" err="1" smtClean="0"/>
              <a:t>peliä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84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98474" y="732811"/>
            <a:ext cx="7556313" cy="1116106"/>
          </a:xfrm>
        </p:spPr>
        <p:txBody>
          <a:bodyPr/>
          <a:lstStyle/>
          <a:p>
            <a:r>
              <a:rPr lang="fi-FI" altLang="fi-FI" dirty="0" smtClean="0"/>
              <a:t>Lukemista</a:t>
            </a:r>
            <a:endParaRPr lang="en-US" altLang="fi-FI" dirty="0" smtClean="0"/>
          </a:p>
        </p:txBody>
      </p:sp>
      <p:sp>
        <p:nvSpPr>
          <p:cNvPr id="4403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392070"/>
            <a:ext cx="8229600" cy="376425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Aro A, Mutanen M, Uusitupa M. Ravitsemustiede. Helsinki: Kustannus Oy Duodecim, 2012.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Suomen olympiakomitean ravitsemusopas </a:t>
            </a:r>
            <a:r>
              <a:rPr lang="fi-FI" altLang="fi-FI" dirty="0" smtClean="0">
                <a:hlinkClick r:id="rId2"/>
              </a:rPr>
              <a:t>http://www.noc.fi/huippu-urheilu/tukipalvelut/urheilijan_ravitsemus/</a:t>
            </a:r>
            <a:endParaRPr lang="fi-FI" altLang="fi-FI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 smtClean="0"/>
              <a:t>Borg P, Fogelholm M, Hiilloskorpi H. Liikkujan ravitsemus: teoriasta käytäntöön. Helsinki: Edita, 2004. </a:t>
            </a:r>
            <a:endParaRPr lang="en-US" altLang="fi-FI" dirty="0" smtClean="0"/>
          </a:p>
        </p:txBody>
      </p:sp>
    </p:spTree>
    <p:extLst>
      <p:ext uri="{BB962C8B-B14F-4D97-AF65-F5344CB8AC3E}">
        <p14:creationId xmlns:p14="http://schemas.microsoft.com/office/powerpoint/2010/main" val="406079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Syömisen säätely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altLang="fi-FI" dirty="0"/>
              <a:t>Hormonaalisesti säädeltyä: rasvakudos, haima, ruoansulatuskanava</a:t>
            </a:r>
          </a:p>
          <a:p>
            <a:r>
              <a:rPr lang="fi-FI" altLang="fi-FI" dirty="0"/>
              <a:t>Ruoan koostumus: ruoan hajotus ja ravintoaineiden imeytyminen, kylläisyyden tunne (energiatiheydellä ei merkitystä)</a:t>
            </a:r>
          </a:p>
          <a:p>
            <a:r>
              <a:rPr lang="fi-FI" altLang="fi-FI" dirty="0" smtClean="0"/>
              <a:t>Ympäristötekijät: </a:t>
            </a:r>
            <a:r>
              <a:rPr lang="fi-FI" altLang="fi-FI" dirty="0"/>
              <a:t>fyysinen aktiivisuus (energian kulutus), lämpötila (nestetasapaino), paikka ja aikataulu (rytmitys</a:t>
            </a:r>
            <a:r>
              <a:rPr lang="fi-FI" altLang="fi-FI" dirty="0" smtClean="0"/>
              <a:t>)</a:t>
            </a:r>
          </a:p>
          <a:p>
            <a:r>
              <a:rPr lang="fi-FI" altLang="fi-FI" dirty="0" smtClean="0"/>
              <a:t>Sosiaalinen ympäristö</a:t>
            </a:r>
            <a:endParaRPr lang="en-US" alt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433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98474" y="754757"/>
            <a:ext cx="7556313" cy="1116106"/>
          </a:xfrm>
        </p:spPr>
        <p:txBody>
          <a:bodyPr/>
          <a:lstStyle/>
          <a:p>
            <a:r>
              <a:rPr lang="fi-FI" altLang="fi-FI" dirty="0" smtClean="0"/>
              <a:t>Miksi laadukasta ruokaa?</a:t>
            </a:r>
            <a:endParaRPr lang="en-US" altLang="fi-FI" dirty="0" smtClean="0"/>
          </a:p>
        </p:txBody>
      </p:sp>
      <p:sp>
        <p:nvSpPr>
          <p:cNvPr id="1331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253082"/>
            <a:ext cx="8229600" cy="3903243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fi-FI" altLang="fi-FI" dirty="0" smtClean="0"/>
              <a:t>Välttämättömät ravintoaineet: </a:t>
            </a:r>
            <a:r>
              <a:rPr lang="fi-FI" altLang="fi-FI" dirty="0" smtClean="0"/>
              <a:t>puuttuminen tai niukka saanti </a:t>
            </a:r>
            <a:r>
              <a:rPr lang="fi-FI" altLang="fi-FI" dirty="0" smtClean="0">
                <a:sym typeface="Wingdings" panose="05000000000000000000" pitchFamily="2" charset="2"/>
              </a:rPr>
              <a:t> </a:t>
            </a:r>
            <a:r>
              <a:rPr lang="fi-FI" altLang="fi-FI" dirty="0" smtClean="0"/>
              <a:t>puutosoireet </a:t>
            </a:r>
            <a:r>
              <a:rPr lang="fi-FI" altLang="fi-FI" dirty="0" smtClean="0"/>
              <a:t>ja </a:t>
            </a:r>
            <a:r>
              <a:rPr lang="fi-FI" altLang="fi-FI" dirty="0" smtClean="0"/>
              <a:t>kasvuhäiriöt</a:t>
            </a:r>
          </a:p>
          <a:p>
            <a:pPr>
              <a:buFont typeface="Arial" charset="0"/>
              <a:buChar char="•"/>
            </a:pPr>
            <a:endParaRPr lang="fi-FI" altLang="fi-FI" dirty="0" smtClean="0"/>
          </a:p>
          <a:p>
            <a:pPr lvl="1">
              <a:buFont typeface="Arial" charset="0"/>
              <a:buChar char="–"/>
            </a:pPr>
            <a:r>
              <a:rPr lang="fi-FI" altLang="fi-FI" dirty="0"/>
              <a:t>A</a:t>
            </a:r>
            <a:r>
              <a:rPr lang="fi-FI" altLang="fi-FI" dirty="0" smtClean="0"/>
              <a:t>minohapot</a:t>
            </a:r>
            <a:r>
              <a:rPr lang="fi-FI" altLang="fi-FI" dirty="0" smtClean="0"/>
              <a:t>, rasvahapot, vitamiinit, </a:t>
            </a:r>
            <a:r>
              <a:rPr lang="fi-FI" altLang="fi-FI" dirty="0" smtClean="0"/>
              <a:t>kivennäisaineet</a:t>
            </a:r>
          </a:p>
          <a:p>
            <a:pPr lvl="1">
              <a:buFont typeface="Arial" charset="0"/>
              <a:buChar char="–"/>
            </a:pPr>
            <a:endParaRPr lang="fi-FI" altLang="fi-FI" dirty="0" smtClean="0"/>
          </a:p>
          <a:p>
            <a:pPr lvl="1">
              <a:buFont typeface="Arial" charset="0"/>
              <a:buChar char="–"/>
            </a:pPr>
            <a:r>
              <a:rPr lang="fi-FI" altLang="fi-FI" dirty="0" smtClean="0"/>
              <a:t>Riittävä </a:t>
            </a:r>
            <a:r>
              <a:rPr lang="fi-FI" altLang="fi-FI" dirty="0" smtClean="0"/>
              <a:t>energiansaanti: kasvu, kehitys, kudosten uusiutuminen</a:t>
            </a:r>
          </a:p>
          <a:p>
            <a:pPr lvl="1">
              <a:buFont typeface="Arial" charset="0"/>
              <a:buChar char="–"/>
            </a:pPr>
            <a:endParaRPr lang="fi-FI" altLang="fi-FI" dirty="0" smtClean="0"/>
          </a:p>
          <a:p>
            <a:pPr lvl="1">
              <a:buFont typeface="Arial" charset="0"/>
              <a:buChar char="–"/>
            </a:pPr>
            <a:r>
              <a:rPr lang="fi-FI" altLang="fi-FI" dirty="0" smtClean="0"/>
              <a:t>Vesi -&gt; </a:t>
            </a:r>
            <a:r>
              <a:rPr lang="fi-FI" altLang="fi-FI" dirty="0" smtClean="0"/>
              <a:t>aineenvaihdunta </a:t>
            </a:r>
            <a:r>
              <a:rPr lang="fi-FI" altLang="fi-FI" dirty="0" smtClean="0"/>
              <a:t>perustuu kemiallisiin </a:t>
            </a:r>
            <a:r>
              <a:rPr lang="fi-FI" altLang="fi-FI" dirty="0" smtClean="0"/>
              <a:t>reaktioihin, jotka riippuvaisia vedestä</a:t>
            </a:r>
            <a:endParaRPr lang="fi-FI" altLang="fi-FI" dirty="0" smtClean="0"/>
          </a:p>
        </p:txBody>
      </p:sp>
    </p:spTree>
    <p:extLst>
      <p:ext uri="{BB962C8B-B14F-4D97-AF65-F5344CB8AC3E}">
        <p14:creationId xmlns:p14="http://schemas.microsoft.com/office/powerpoint/2010/main" val="25650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98474" y="718180"/>
            <a:ext cx="7556313" cy="1116106"/>
          </a:xfrm>
        </p:spPr>
        <p:txBody>
          <a:bodyPr/>
          <a:lstStyle/>
          <a:p>
            <a:r>
              <a:rPr lang="fi-FI" altLang="fi-FI" dirty="0" smtClean="0"/>
              <a:t>Energia-aineenvaihdunta</a:t>
            </a:r>
            <a:endParaRPr lang="en-US" altLang="fi-FI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216506"/>
            <a:ext cx="8229600" cy="3939819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fi-FI" altLang="fi-FI" dirty="0" smtClean="0"/>
              <a:t>Perusaineenvaihdunta (peruselintoimintojen ylläpito) (&gt;50%)</a:t>
            </a:r>
          </a:p>
          <a:p>
            <a:pPr lvl="1">
              <a:buFont typeface="Arial" charset="0"/>
              <a:buChar char="–"/>
            </a:pPr>
            <a:r>
              <a:rPr lang="fi-FI" altLang="fi-FI" dirty="0" smtClean="0"/>
              <a:t>Ikä, sukupuoli, </a:t>
            </a:r>
            <a:r>
              <a:rPr lang="fi-FI" altLang="fi-FI" dirty="0" smtClean="0"/>
              <a:t>rasvattoman </a:t>
            </a:r>
            <a:r>
              <a:rPr lang="fi-FI" altLang="fi-FI" dirty="0" smtClean="0"/>
              <a:t>kudoksen määrä, lämpötila, uni- ja valvetila, perintötekijät, hormonit, lääkkeet, ravitsemustila</a:t>
            </a:r>
          </a:p>
          <a:p>
            <a:pPr>
              <a:buFont typeface="Arial" charset="0"/>
              <a:buChar char="•"/>
            </a:pPr>
            <a:r>
              <a:rPr lang="fi-FI" altLang="fi-FI" dirty="0"/>
              <a:t>S</a:t>
            </a:r>
            <a:r>
              <a:rPr lang="fi-FI" altLang="fi-FI" dirty="0" smtClean="0"/>
              <a:t>yömisen </a:t>
            </a:r>
            <a:r>
              <a:rPr lang="fi-FI" altLang="fi-FI" dirty="0" smtClean="0"/>
              <a:t>aiheuttama energiankulutus (10%)</a:t>
            </a:r>
          </a:p>
          <a:p>
            <a:pPr>
              <a:buFont typeface="Arial" charset="0"/>
              <a:buChar char="•"/>
            </a:pPr>
            <a:r>
              <a:rPr lang="fi-FI" altLang="fi-FI" dirty="0" smtClean="0"/>
              <a:t>Liikkuminen xx%</a:t>
            </a:r>
          </a:p>
          <a:p>
            <a:pPr lvl="1">
              <a:buFont typeface="Arial" charset="0"/>
              <a:buChar char="–"/>
            </a:pPr>
            <a:r>
              <a:rPr lang="fi-FI" altLang="fi-FI" dirty="0" smtClean="0"/>
              <a:t>Aerobinen (hapellinen energiantuotto)</a:t>
            </a:r>
          </a:p>
          <a:p>
            <a:pPr lvl="1">
              <a:buFont typeface="Arial" charset="0"/>
              <a:buChar char="–"/>
            </a:pPr>
            <a:r>
              <a:rPr lang="fi-FI" altLang="fi-FI" dirty="0" smtClean="0"/>
              <a:t>Anaerobinen (hapeton energiantuotto -&gt; maitohappokäyminen)</a:t>
            </a:r>
          </a:p>
          <a:p>
            <a:pPr lvl="1">
              <a:buFont typeface="Arial" charset="0"/>
              <a:buChar char="–"/>
            </a:pPr>
            <a:r>
              <a:rPr lang="fi-FI" altLang="fi-FI" dirty="0" smtClean="0"/>
              <a:t>Paino</a:t>
            </a:r>
          </a:p>
          <a:p>
            <a:pPr lvl="1">
              <a:buFont typeface="Arial" charset="0"/>
              <a:buNone/>
            </a:pPr>
            <a:endParaRPr lang="fi-FI" altLang="fi-FI" dirty="0" smtClean="0"/>
          </a:p>
          <a:p>
            <a:pPr>
              <a:buFont typeface="Arial" charset="0"/>
              <a:buChar char="•"/>
            </a:pPr>
            <a:endParaRPr lang="en-US" altLang="fi-FI" dirty="0" smtClean="0"/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2991917" y="2494483"/>
            <a:ext cx="4806086" cy="1660551"/>
          </a:xfrm>
          <a:prstGeom prst="curvedConnector3">
            <a:avLst>
              <a:gd name="adj1" fmla="val 116667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08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50825" y="765175"/>
            <a:ext cx="8229600" cy="1143000"/>
          </a:xfrm>
        </p:spPr>
        <p:txBody>
          <a:bodyPr/>
          <a:lstStyle/>
          <a:p>
            <a:r>
              <a:rPr lang="fi-FI" altLang="fi-FI" dirty="0" smtClean="0"/>
              <a:t>Pääenergianlähteet</a:t>
            </a:r>
            <a:endParaRPr lang="en-US" altLang="fi-FI" dirty="0" smtClean="0"/>
          </a:p>
        </p:txBody>
      </p:sp>
      <p:sp>
        <p:nvSpPr>
          <p:cNvPr id="15363" name="Content Placeholder 2"/>
          <p:cNvSpPr>
            <a:spLocks noGrp="1"/>
          </p:cNvSpPr>
          <p:nvPr>
            <p:ph sz="quarter" idx="1"/>
          </p:nvPr>
        </p:nvSpPr>
        <p:spPr>
          <a:xfrm>
            <a:off x="468313" y="2708275"/>
            <a:ext cx="8229600" cy="2981325"/>
          </a:xfrm>
        </p:spPr>
        <p:txBody>
          <a:bodyPr>
            <a:normAutofit/>
          </a:bodyPr>
          <a:lstStyle/>
          <a:p>
            <a:r>
              <a:rPr lang="fi-FI" altLang="fi-FI" dirty="0" smtClean="0"/>
              <a:t>Rasva 37,8 </a:t>
            </a:r>
            <a:r>
              <a:rPr lang="fi-FI" altLang="fi-FI" dirty="0" err="1" smtClean="0"/>
              <a:t>kJ/g</a:t>
            </a:r>
            <a:r>
              <a:rPr lang="fi-FI" altLang="fi-FI" dirty="0" smtClean="0"/>
              <a:t> (9 </a:t>
            </a:r>
            <a:r>
              <a:rPr lang="fi-FI" altLang="fi-FI" dirty="0" err="1" smtClean="0"/>
              <a:t>kcal</a:t>
            </a:r>
            <a:r>
              <a:rPr lang="fi-FI" altLang="fi-FI" dirty="0" smtClean="0"/>
              <a:t>) käytettävyys 97</a:t>
            </a:r>
            <a:r>
              <a:rPr lang="fi-FI" altLang="fi-FI" dirty="0" smtClean="0"/>
              <a:t>%</a:t>
            </a:r>
          </a:p>
          <a:p>
            <a:endParaRPr lang="fi-FI" altLang="fi-FI" dirty="0" smtClean="0"/>
          </a:p>
          <a:p>
            <a:r>
              <a:rPr lang="fi-FI" altLang="fi-FI" dirty="0" smtClean="0"/>
              <a:t>Hiilihydraatit 16,8 </a:t>
            </a:r>
            <a:r>
              <a:rPr lang="fi-FI" altLang="fi-FI" dirty="0" err="1" smtClean="0"/>
              <a:t>kJ/g</a:t>
            </a:r>
            <a:r>
              <a:rPr lang="fi-FI" altLang="fi-FI" dirty="0" smtClean="0"/>
              <a:t> (4 </a:t>
            </a:r>
            <a:r>
              <a:rPr lang="fi-FI" altLang="fi-FI" dirty="0" err="1" smtClean="0"/>
              <a:t>kcal</a:t>
            </a:r>
            <a:r>
              <a:rPr lang="fi-FI" altLang="fi-FI" dirty="0" smtClean="0"/>
              <a:t>), käytettävyys 90-95</a:t>
            </a:r>
            <a:r>
              <a:rPr lang="fi-FI" altLang="fi-FI" dirty="0" smtClean="0"/>
              <a:t>%</a:t>
            </a:r>
          </a:p>
          <a:p>
            <a:endParaRPr lang="fi-FI" altLang="fi-FI" dirty="0" smtClean="0"/>
          </a:p>
          <a:p>
            <a:r>
              <a:rPr lang="fi-FI" altLang="fi-FI" dirty="0" smtClean="0"/>
              <a:t>Proteiini 16.8 </a:t>
            </a:r>
            <a:r>
              <a:rPr lang="fi-FI" altLang="fi-FI" dirty="0" err="1" smtClean="0"/>
              <a:t>kJ/g</a:t>
            </a:r>
            <a:r>
              <a:rPr lang="fi-FI" altLang="fi-FI" dirty="0" smtClean="0"/>
              <a:t> (</a:t>
            </a:r>
            <a:r>
              <a:rPr lang="fi-FI" altLang="fi-FI" dirty="0" smtClean="0"/>
              <a:t>4 </a:t>
            </a:r>
            <a:r>
              <a:rPr lang="fi-FI" altLang="fi-FI" dirty="0" err="1" smtClean="0"/>
              <a:t>kcal</a:t>
            </a:r>
            <a:r>
              <a:rPr lang="fi-FI" altLang="fi-FI" dirty="0" smtClean="0"/>
              <a:t>), Käytettävyys 70%</a:t>
            </a:r>
          </a:p>
        </p:txBody>
      </p:sp>
    </p:spTree>
    <p:extLst>
      <p:ext uri="{BB962C8B-B14F-4D97-AF65-F5344CB8AC3E}">
        <p14:creationId xmlns:p14="http://schemas.microsoft.com/office/powerpoint/2010/main" val="357481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Kehon koostumus</a:t>
            </a:r>
            <a:endParaRPr lang="en-US" altLang="fi-FI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1485"/>
            <a:ext cx="8229600" cy="4334840"/>
          </a:xfrm>
        </p:spPr>
        <p:txBody>
          <a:bodyPr rtlCol="0">
            <a:normAutofit/>
          </a:bodyPr>
          <a:lstStyle/>
          <a:p>
            <a:pPr marL="274320" indent="-274320">
              <a:buFont typeface="Arial" pitchFamily="34" charset="0"/>
              <a:buChar char="•"/>
              <a:defRPr/>
            </a:pPr>
            <a:r>
              <a:rPr lang="fi-FI" dirty="0"/>
              <a:t>Vesi 50</a:t>
            </a:r>
            <a:r>
              <a:rPr lang="fi-FI" dirty="0" smtClean="0"/>
              <a:t>%</a:t>
            </a:r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i-FI" dirty="0" smtClean="0"/>
              <a:t>Rasva</a:t>
            </a:r>
            <a:r>
              <a:rPr lang="fi-FI" dirty="0" smtClean="0"/>
              <a:t>: naiset 18-30%, miehet 8-20%</a:t>
            </a:r>
          </a:p>
          <a:p>
            <a:pPr marL="560070" lvl="1" indent="-285750"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Ihonalainen rasvakudos ja </a:t>
            </a:r>
            <a:r>
              <a:rPr lang="fi-FI" dirty="0" smtClean="0"/>
              <a:t>sisäelinrasva</a:t>
            </a:r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i-FI" dirty="0"/>
              <a:t>Proteiini 15-20%</a:t>
            </a:r>
          </a:p>
          <a:p>
            <a:pPr marL="560070" lvl="1" indent="-285750">
              <a:buFont typeface="Arial" panose="020B0604020202020204" pitchFamily="34" charset="0"/>
              <a:buChar char="•"/>
              <a:defRPr/>
            </a:pPr>
            <a:r>
              <a:rPr lang="fi-FI" dirty="0"/>
              <a:t>Lihasmassa, energia: </a:t>
            </a:r>
            <a:r>
              <a:rPr lang="fi-FI" dirty="0" err="1"/>
              <a:t>kreatiinifosfaatti</a:t>
            </a:r>
            <a:r>
              <a:rPr lang="fi-FI" dirty="0"/>
              <a:t>, </a:t>
            </a:r>
            <a:r>
              <a:rPr lang="fi-FI" dirty="0" smtClean="0"/>
              <a:t>ATP</a:t>
            </a:r>
            <a:endParaRPr lang="fi-FI" dirty="0" smtClean="0"/>
          </a:p>
          <a:p>
            <a:pPr marL="274320" indent="-274320">
              <a:buFont typeface="Arial" pitchFamily="34" charset="0"/>
              <a:buChar char="•"/>
              <a:defRPr/>
            </a:pPr>
            <a:r>
              <a:rPr lang="fi-FI" dirty="0"/>
              <a:t>Luun ja kudosten mineraalit 5</a:t>
            </a:r>
            <a:r>
              <a:rPr lang="fi-FI" dirty="0" smtClean="0"/>
              <a:t>%</a:t>
            </a:r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i-FI" dirty="0" smtClean="0"/>
              <a:t>Glykogeeni </a:t>
            </a:r>
            <a:r>
              <a:rPr lang="fi-FI" dirty="0" smtClean="0"/>
              <a:t>1%</a:t>
            </a:r>
          </a:p>
          <a:p>
            <a:pPr marL="571500" lvl="2" indent="-342900">
              <a:buFont typeface="Arial" pitchFamily="34" charset="0"/>
              <a:buChar char="•"/>
              <a:defRPr/>
            </a:pPr>
            <a:r>
              <a:rPr lang="fi-FI" sz="2000" dirty="0" smtClean="0"/>
              <a:t>Lihasten (n. 400g) </a:t>
            </a:r>
            <a:r>
              <a:rPr lang="fi-FI" sz="2000" dirty="0" smtClean="0"/>
              <a:t>ja </a:t>
            </a:r>
            <a:r>
              <a:rPr lang="fi-FI" sz="2000" dirty="0" smtClean="0"/>
              <a:t>maksan (n. 100g) </a:t>
            </a:r>
            <a:r>
              <a:rPr lang="fi-FI" sz="2000" dirty="0" smtClean="0"/>
              <a:t>hiilihydraattivarastot</a:t>
            </a:r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039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834" y="74883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3100" dirty="0" smtClean="0"/>
              <a:t>Ravintoaineiden sisältämä energia vapautuu lämpönä, tai sitoutuu kemialliseksi energiaksi </a:t>
            </a:r>
            <a:br>
              <a:rPr lang="fi-FI" sz="3100" dirty="0" smtClean="0"/>
            </a:br>
            <a:r>
              <a:rPr lang="fi-FI" sz="3100" dirty="0" smtClean="0"/>
              <a:t>   </a:t>
            </a:r>
            <a:r>
              <a:rPr lang="fi-FI" dirty="0" smtClean="0"/>
              <a:t/>
            </a:r>
            <a:br>
              <a:rPr lang="fi-FI" dirty="0" smtClean="0"/>
            </a:br>
            <a:endParaRPr lang="en-US" dirty="0" smtClean="0"/>
          </a:p>
        </p:txBody>
      </p:sp>
      <p:sp>
        <p:nvSpPr>
          <p:cNvPr id="5" name="Oval 4"/>
          <p:cNvSpPr/>
          <p:nvPr/>
        </p:nvSpPr>
        <p:spPr>
          <a:xfrm>
            <a:off x="3079699" y="2414016"/>
            <a:ext cx="2494483" cy="17483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/>
              <a:t>Lihas: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 err="1"/>
              <a:t>Oksidaatio</a:t>
            </a:r>
            <a:endParaRPr lang="fi-FI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 err="1"/>
              <a:t>Maitohappokäy-minen</a:t>
            </a:r>
            <a:endParaRPr lang="fi-FI" dirty="0"/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349250" y="2602624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altLang="fi-FI" dirty="0">
                <a:latin typeface="Calibri" pitchFamily="34" charset="0"/>
              </a:rPr>
              <a:t>Glykogeenivarasto-&gt;glukoosi</a:t>
            </a:r>
            <a:endParaRPr lang="en-US" altLang="fi-FI" dirty="0">
              <a:latin typeface="Calibri" pitchFamily="34" charset="0"/>
            </a:endParaRPr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1150144" y="2914650"/>
            <a:ext cx="1723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altLang="fi-FI" dirty="0" err="1" smtClean="0">
                <a:latin typeface="Calibri" pitchFamily="34" charset="0"/>
              </a:rPr>
              <a:t>Kreatiinifosfaatti</a:t>
            </a:r>
            <a:endParaRPr lang="en-US" altLang="fi-FI" dirty="0">
              <a:latin typeface="Calibri" pitchFamily="34" charset="0"/>
            </a:endParaRP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1665288" y="3541713"/>
            <a:ext cx="53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altLang="fi-FI" dirty="0">
                <a:latin typeface="Calibri" pitchFamily="34" charset="0"/>
              </a:rPr>
              <a:t>ATP</a:t>
            </a:r>
            <a:endParaRPr lang="en-US" altLang="fi-FI" dirty="0"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372225" y="2760123"/>
            <a:ext cx="155013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/>
              <a:t>Rasvakudos</a:t>
            </a:r>
            <a:endParaRPr lang="en-US" dirty="0"/>
          </a:p>
        </p:txBody>
      </p:sp>
      <p:sp>
        <p:nvSpPr>
          <p:cNvPr id="17416" name="TextBox 9"/>
          <p:cNvSpPr txBox="1">
            <a:spLocks noChangeArrowheads="1"/>
          </p:cNvSpPr>
          <p:nvPr/>
        </p:nvSpPr>
        <p:spPr bwMode="auto">
          <a:xfrm>
            <a:off x="6516688" y="3674523"/>
            <a:ext cx="1268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altLang="fi-FI" dirty="0" err="1">
                <a:latin typeface="Calibri" pitchFamily="34" charset="0"/>
              </a:rPr>
              <a:t>Triglyseridit</a:t>
            </a:r>
            <a:endParaRPr lang="en-US" altLang="fi-FI" dirty="0">
              <a:latin typeface="Calibri" pitchFamily="34" charset="0"/>
            </a:endParaRPr>
          </a:p>
        </p:txBody>
      </p:sp>
      <p:sp>
        <p:nvSpPr>
          <p:cNvPr id="17417" name="TextBox 21"/>
          <p:cNvSpPr txBox="1">
            <a:spLocks noChangeArrowheads="1"/>
          </p:cNvSpPr>
          <p:nvPr/>
        </p:nvSpPr>
        <p:spPr bwMode="auto">
          <a:xfrm>
            <a:off x="1489075" y="3212759"/>
            <a:ext cx="973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altLang="fi-FI" dirty="0">
                <a:latin typeface="Calibri" pitchFamily="34" charset="0"/>
              </a:rPr>
              <a:t>Proteiini</a:t>
            </a:r>
            <a:endParaRPr lang="en-US" altLang="fi-FI" dirty="0">
              <a:latin typeface="Calibri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684128" y="4772419"/>
            <a:ext cx="1944687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/>
              <a:t>Verenkierto</a:t>
            </a:r>
            <a:endParaRPr lang="en-US" dirty="0"/>
          </a:p>
        </p:txBody>
      </p:sp>
      <p:sp>
        <p:nvSpPr>
          <p:cNvPr id="17419" name="TextBox 24"/>
          <p:cNvSpPr txBox="1">
            <a:spLocks noChangeArrowheads="1"/>
          </p:cNvSpPr>
          <p:nvPr/>
        </p:nvSpPr>
        <p:spPr bwMode="auto">
          <a:xfrm>
            <a:off x="4161966" y="5662613"/>
            <a:ext cx="989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altLang="fi-FI" dirty="0">
                <a:latin typeface="Calibri" pitchFamily="34" charset="0"/>
              </a:rPr>
              <a:t>Glukoosi</a:t>
            </a:r>
            <a:endParaRPr lang="en-US" altLang="fi-FI" dirty="0">
              <a:latin typeface="Calibri" pitchFamily="34" charset="0"/>
            </a:endParaRPr>
          </a:p>
        </p:txBody>
      </p:sp>
      <p:sp>
        <p:nvSpPr>
          <p:cNvPr id="28" name="Bent Arrow 27"/>
          <p:cNvSpPr/>
          <p:nvPr/>
        </p:nvSpPr>
        <p:spPr>
          <a:xfrm rot="13722838">
            <a:off x="5485345" y="3563939"/>
            <a:ext cx="1225550" cy="1314450"/>
          </a:xfrm>
          <a:prstGeom prst="bentArrow">
            <a:avLst>
              <a:gd name="adj1" fmla="val 11910"/>
              <a:gd name="adj2" fmla="val 22775"/>
              <a:gd name="adj3" fmla="val 25000"/>
              <a:gd name="adj4" fmla="val 351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433779" y="4581525"/>
            <a:ext cx="102843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/>
              <a:t>Maksa</a:t>
            </a:r>
            <a:endParaRPr lang="en-US" dirty="0"/>
          </a:p>
        </p:txBody>
      </p:sp>
      <p:sp>
        <p:nvSpPr>
          <p:cNvPr id="17422" name="TextBox 29"/>
          <p:cNvSpPr txBox="1">
            <a:spLocks noChangeArrowheads="1"/>
          </p:cNvSpPr>
          <p:nvPr/>
        </p:nvSpPr>
        <p:spPr bwMode="auto">
          <a:xfrm>
            <a:off x="1390841" y="5495925"/>
            <a:ext cx="1217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altLang="fi-FI" dirty="0">
                <a:latin typeface="Calibri" pitchFamily="34" charset="0"/>
              </a:rPr>
              <a:t>Glykogeeni</a:t>
            </a:r>
            <a:endParaRPr lang="en-US" altLang="fi-FI" dirty="0">
              <a:latin typeface="Calibri" pitchFamily="34" charset="0"/>
            </a:endParaRPr>
          </a:p>
        </p:txBody>
      </p:sp>
      <p:sp>
        <p:nvSpPr>
          <p:cNvPr id="32" name="Bent-Up Arrow 31"/>
          <p:cNvSpPr/>
          <p:nvPr/>
        </p:nvSpPr>
        <p:spPr>
          <a:xfrm>
            <a:off x="2771775" y="4221163"/>
            <a:ext cx="792163" cy="72072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24" name="TextBox 32"/>
          <p:cNvSpPr txBox="1">
            <a:spLocks noChangeArrowheads="1"/>
          </p:cNvSpPr>
          <p:nvPr/>
        </p:nvSpPr>
        <p:spPr bwMode="auto">
          <a:xfrm>
            <a:off x="3696035" y="5949950"/>
            <a:ext cx="1920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altLang="fi-FI" dirty="0">
                <a:latin typeface="Calibri" pitchFamily="34" charset="0"/>
              </a:rPr>
              <a:t>Vapaat rasvahapot</a:t>
            </a:r>
            <a:endParaRPr lang="en-US" altLang="fi-FI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69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489</TotalTime>
  <Words>1189</Words>
  <Application>Microsoft Office PowerPoint</Application>
  <PresentationFormat>On-screen Show (4:3)</PresentationFormat>
  <Paragraphs>225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Advantage</vt:lpstr>
      <vt:lpstr>Miten ja mitä urheilijan tulisi syödä?</vt:lpstr>
      <vt:lpstr>Mielessä pidettäväksi</vt:lpstr>
      <vt:lpstr>Miksi kannattaa panostaa?</vt:lpstr>
      <vt:lpstr>Syömisen säätely</vt:lpstr>
      <vt:lpstr>Miksi laadukasta ruokaa?</vt:lpstr>
      <vt:lpstr>Energia-aineenvaihdunta</vt:lpstr>
      <vt:lpstr>Pääenergianlähteet</vt:lpstr>
      <vt:lpstr>Kehon koostumus</vt:lpstr>
      <vt:lpstr>Ravintoaineiden sisältämä energia vapautuu lämpönä, tai sitoutuu kemialliseksi energiaksi      </vt:lpstr>
      <vt:lpstr>PowerPoint Presentation</vt:lpstr>
      <vt:lpstr>Energiankulutus</vt:lpstr>
      <vt:lpstr>PowerPoint Presentation</vt:lpstr>
      <vt:lpstr>Ravitsemus salibandyssa</vt:lpstr>
      <vt:lpstr>Ravitsemus salibandyssa</vt:lpstr>
      <vt:lpstr>Hiilihydraatit</vt:lpstr>
      <vt:lpstr>Proteiini</vt:lpstr>
      <vt:lpstr>Rasva</vt:lpstr>
      <vt:lpstr>Vitamiinit ja hivenaineet</vt:lpstr>
      <vt:lpstr>Lautasmalli urheilijalle</vt:lpstr>
      <vt:lpstr>Lautasmalli urheilijalle</vt:lpstr>
      <vt:lpstr>Ravisemustilan optimointi peleihin:   Oleellista on ruokavalion perusta -  jokapäiväiset ruokavalinnat </vt:lpstr>
      <vt:lpstr>Ajoitus, säännöllisyys, riittävyys </vt:lpstr>
      <vt:lpstr>Säännöllisyys</vt:lpstr>
      <vt:lpstr>Ajoitus</vt:lpstr>
      <vt:lpstr>Esimerkkejä rytmityksestä</vt:lpstr>
      <vt:lpstr>Esimerkkejä välipaloista</vt:lpstr>
      <vt:lpstr>Esimerkkejä välipaloista</vt:lpstr>
      <vt:lpstr>Palautumisvälipala</vt:lpstr>
      <vt:lpstr>Riittävyys</vt:lpstr>
      <vt:lpstr>Juominen</vt:lpstr>
      <vt:lpstr>Valmistautuminen</vt:lpstr>
      <vt:lpstr>Pelipäivä</vt:lpstr>
      <vt:lpstr>Lopuksi</vt:lpstr>
      <vt:lpstr>Lukemista</vt:lpstr>
    </vt:vector>
  </TitlesOfParts>
  <Company>Helsinki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Hiihtäjän ravitsemus</dc:title>
  <dc:creator>Noora Kanerva</dc:creator>
  <cp:lastModifiedBy>Kanerva Noora</cp:lastModifiedBy>
  <cp:revision>42</cp:revision>
  <dcterms:created xsi:type="dcterms:W3CDTF">2013-11-12T19:49:12Z</dcterms:created>
  <dcterms:modified xsi:type="dcterms:W3CDTF">2015-11-17T14:42:08Z</dcterms:modified>
</cp:coreProperties>
</file>